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16" r:id="rId3"/>
    <p:sldId id="261" r:id="rId4"/>
    <p:sldId id="257" r:id="rId5"/>
    <p:sldId id="262" r:id="rId6"/>
    <p:sldId id="264" r:id="rId7"/>
    <p:sldId id="266" r:id="rId8"/>
    <p:sldId id="259" r:id="rId9"/>
    <p:sldId id="260" r:id="rId10"/>
    <p:sldId id="267" r:id="rId11"/>
    <p:sldId id="268" r:id="rId12"/>
    <p:sldId id="284" r:id="rId13"/>
    <p:sldId id="271" r:id="rId14"/>
    <p:sldId id="272" r:id="rId15"/>
    <p:sldId id="273" r:id="rId16"/>
    <p:sldId id="269" r:id="rId17"/>
    <p:sldId id="274" r:id="rId18"/>
    <p:sldId id="275" r:id="rId19"/>
    <p:sldId id="279" r:id="rId20"/>
    <p:sldId id="276" r:id="rId21"/>
    <p:sldId id="277" r:id="rId22"/>
    <p:sldId id="278" r:id="rId23"/>
    <p:sldId id="280" r:id="rId24"/>
    <p:sldId id="281" r:id="rId25"/>
    <p:sldId id="285" r:id="rId26"/>
    <p:sldId id="286" r:id="rId27"/>
    <p:sldId id="287" r:id="rId28"/>
    <p:sldId id="288" r:id="rId29"/>
    <p:sldId id="292" r:id="rId30"/>
    <p:sldId id="293" r:id="rId31"/>
    <p:sldId id="294" r:id="rId32"/>
    <p:sldId id="295" r:id="rId33"/>
    <p:sldId id="296" r:id="rId34"/>
    <p:sldId id="298" r:id="rId35"/>
    <p:sldId id="299" r:id="rId36"/>
    <p:sldId id="300" r:id="rId37"/>
    <p:sldId id="301" r:id="rId38"/>
    <p:sldId id="289" r:id="rId39"/>
    <p:sldId id="291" r:id="rId40"/>
    <p:sldId id="304" r:id="rId41"/>
    <p:sldId id="302" r:id="rId42"/>
    <p:sldId id="308" r:id="rId43"/>
    <p:sldId id="303" r:id="rId44"/>
    <p:sldId id="305" r:id="rId45"/>
    <p:sldId id="307" r:id="rId46"/>
    <p:sldId id="309" r:id="rId47"/>
    <p:sldId id="311" r:id="rId48"/>
    <p:sldId id="312" r:id="rId49"/>
    <p:sldId id="282" r:id="rId50"/>
    <p:sldId id="314" r:id="rId51"/>
    <p:sldId id="313" r:id="rId52"/>
    <p:sldId id="258" r:id="rId53"/>
    <p:sldId id="315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99"/>
    <a:srgbClr val="99FFCC"/>
    <a:srgbClr val="7DFF7D"/>
    <a:srgbClr val="66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19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5B64B-D3E9-43E4-B711-CBA5B16802F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8AD44-F419-4FEF-829E-9E5406279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7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late to study Deep learning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05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07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Threshold Logic Unit - with binary inputs and outputs, some restrictions on the possible weights, and a more flexible threshold value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554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6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17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10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0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784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70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65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7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59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2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08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9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64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97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84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35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0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8911-1F61-4AAF-AD1B-6969E07008DC}" type="datetimeFigureOut">
              <a:rPr lang="ru-RU" smtClean="0"/>
              <a:t>25.07.2017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1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FduRA_L6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python-numpy-tutoria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://vision.stanford.edu/teaching/cs231n-demos/knn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4.bin"/><Relationship Id="rId10" Type="http://schemas.openxmlformats.org/officeDocument/2006/relationships/hyperlink" Target="https://github.com/erikbern/ann-benchmarks" TargetMode="External"/><Relationship Id="rId4" Type="http://schemas.openxmlformats.org/officeDocument/2006/relationships/image" Target="../media/image60.emf"/><Relationship Id="rId9" Type="http://schemas.openxmlformats.org/officeDocument/2006/relationships/hyperlink" Target="https://arxiv.org/abs/1603.09320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kt2uSq6rBVctENoVBg1TpCC7OQi31AlC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QQ-W_63UgQ&amp;list=PL3FW7Lu3i5Jsnh1rnUwq_TcylNr7EkRe6" TargetMode="External"/><Relationship Id="rId4" Type="http://schemas.openxmlformats.org/officeDocument/2006/relationships/hyperlink" Target="http://cs224d.stanford.edu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assignments2017/assignment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Deep learning</a:t>
            </a:r>
            <a:br>
              <a:rPr lang="en-US" b="1" dirty="0" smtClean="0"/>
            </a:br>
            <a:r>
              <a:rPr lang="en-US" b="1" dirty="0" smtClean="0"/>
              <a:t>and</a:t>
            </a:r>
            <a:br>
              <a:rPr lang="en-US" b="1" dirty="0" smtClean="0"/>
            </a:br>
            <a:r>
              <a:rPr lang="en-US" b="1" dirty="0" smtClean="0"/>
              <a:t>Computer vision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Dmitry </a:t>
            </a:r>
            <a:r>
              <a:rPr lang="en-US" dirty="0" err="1" smtClean="0"/>
              <a:t>Yashunin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IntelliVision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19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6012934"/>
          </a:xfrm>
        </p:spPr>
        <p:txBody>
          <a:bodyPr>
            <a:noAutofit/>
          </a:bodyPr>
          <a:lstStyle/>
          <a:p>
            <a:r>
              <a:rPr lang="en-US" dirty="0" smtClean="0"/>
              <a:t>1986 </a:t>
            </a:r>
            <a:r>
              <a:rPr lang="en-US" dirty="0"/>
              <a:t>– Geoffrey Hinton </a:t>
            </a:r>
            <a:r>
              <a:rPr lang="en-US" dirty="0" smtClean="0"/>
              <a:t>discovered backpropagation </a:t>
            </a:r>
            <a:r>
              <a:rPr lang="en-US" dirty="0"/>
              <a:t>algorithm for training multi-layer neural </a:t>
            </a:r>
            <a:r>
              <a:rPr lang="en-US" dirty="0" smtClean="0"/>
              <a:t>nets</a:t>
            </a:r>
          </a:p>
          <a:p>
            <a:r>
              <a:rPr lang="en-US" dirty="0" smtClean="0"/>
              <a:t>1989 </a:t>
            </a:r>
            <a:r>
              <a:rPr lang="en-US" dirty="0"/>
              <a:t>– Yann </a:t>
            </a:r>
            <a:r>
              <a:rPr lang="en-US" dirty="0" err="1"/>
              <a:t>LeCun</a:t>
            </a:r>
            <a:r>
              <a:rPr lang="en-US" dirty="0"/>
              <a:t> </a:t>
            </a:r>
            <a:r>
              <a:rPr lang="en-US" dirty="0" smtClean="0"/>
              <a:t>combined Convolutional Neural Networks (CNN) </a:t>
            </a:r>
            <a:r>
              <a:rPr lang="en-US" dirty="0"/>
              <a:t>with back propagation onto read “handwritten” </a:t>
            </a:r>
            <a:r>
              <a:rPr lang="en-US" dirty="0" smtClean="0"/>
              <a:t>digits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Demo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www.youtube.com/watch?v=FwFduRA_L6Q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u="sng" dirty="0" smtClean="0"/>
              <a:t>2012</a:t>
            </a:r>
            <a:r>
              <a:rPr lang="en-US" dirty="0" smtClean="0"/>
              <a:t> </a:t>
            </a:r>
            <a:r>
              <a:rPr lang="en-US" dirty="0"/>
              <a:t>– Alex </a:t>
            </a:r>
            <a:r>
              <a:rPr lang="en-US" dirty="0" err="1" smtClean="0"/>
              <a:t>Krizhevsky’s</a:t>
            </a:r>
            <a:r>
              <a:rPr lang="en-US" dirty="0" smtClean="0"/>
              <a:t> CNN wins ImageNet challenge</a:t>
            </a:r>
            <a:endParaRPr lang="en-US" dirty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7322"/>
            <a:ext cx="95250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6" y="575440"/>
            <a:ext cx="3145273" cy="43334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5" y="1318624"/>
            <a:ext cx="10745022" cy="403442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049971" y="547979"/>
            <a:ext cx="756091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Large Scale Visual Recognition Challenge (ILSVRC)</a:t>
            </a: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18860" y="2698191"/>
            <a:ext cx="3273653" cy="95410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 smtClean="0"/>
              <a:t>22,000 object classes</a:t>
            </a:r>
          </a:p>
          <a:p>
            <a:r>
              <a:rPr lang="ru-RU" sz="2800" dirty="0" smtClean="0"/>
              <a:t>14</a:t>
            </a:r>
            <a:r>
              <a:rPr lang="en-US" sz="2800" dirty="0" smtClean="0"/>
              <a:t>,000</a:t>
            </a:r>
            <a:r>
              <a:rPr lang="ru-RU" sz="2800" dirty="0" smtClean="0"/>
              <a:t>,</a:t>
            </a:r>
            <a:r>
              <a:rPr lang="en-US" sz="2800" dirty="0" smtClean="0"/>
              <a:t>000 images</a:t>
            </a:r>
            <a:endParaRPr lang="en-US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287008" y="1318624"/>
            <a:ext cx="22215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http://image-net.org/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318860" y="4171950"/>
            <a:ext cx="8751356" cy="1015663"/>
          </a:xfrm>
          <a:prstGeom prst="rect">
            <a:avLst/>
          </a:prstGeom>
          <a:solidFill>
            <a:schemeClr val="bg1"/>
          </a:solidFill>
        </p:spPr>
        <p:txBody>
          <a:bodyPr wrap="square" numCol="5" spc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Animal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bird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Plant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Activity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sport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Material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Fabric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beverage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161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6" y="575440"/>
            <a:ext cx="3145273" cy="43334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5" y="1318624"/>
            <a:ext cx="10745022" cy="403442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049971" y="547979"/>
            <a:ext cx="756091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Large Scale Visual Recognition Challenge (ILSVRC)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287008" y="1318624"/>
            <a:ext cx="22215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http://image-net.org/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318860" y="2327069"/>
            <a:ext cx="5013232" cy="138499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 smtClean="0"/>
              <a:t>ImageNet classification challenge</a:t>
            </a:r>
          </a:p>
          <a:p>
            <a:r>
              <a:rPr lang="en-US" sz="2800" dirty="0" smtClean="0"/>
              <a:t>1,000 object classes</a:t>
            </a:r>
          </a:p>
          <a:p>
            <a:r>
              <a:rPr lang="ru-RU" sz="2800" dirty="0" smtClean="0"/>
              <a:t>1,431,167</a:t>
            </a:r>
            <a:r>
              <a:rPr lang="en-US" sz="2800" dirty="0" smtClean="0"/>
              <a:t> images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20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6" y="575440"/>
            <a:ext cx="3145273" cy="433349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049971" y="547979"/>
            <a:ext cx="756091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Large Scale Visual Recognition Challenge (ILSVRC)</a:t>
            </a:r>
            <a:endParaRPr lang="ru-RU" sz="2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63536" y="5113328"/>
            <a:ext cx="501323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ImageNet classification challenge</a:t>
            </a:r>
          </a:p>
          <a:p>
            <a:r>
              <a:rPr lang="en-US" sz="2800" dirty="0" smtClean="0"/>
              <a:t>1,000 object classes</a:t>
            </a:r>
          </a:p>
          <a:p>
            <a:r>
              <a:rPr lang="ru-RU" sz="2800" dirty="0" smtClean="0"/>
              <a:t>1,431,167</a:t>
            </a:r>
            <a:r>
              <a:rPr lang="en-US" sz="2800" dirty="0" smtClean="0"/>
              <a:t> images</a:t>
            </a:r>
            <a:endParaRPr lang="en-US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6" y="1177738"/>
            <a:ext cx="7738829" cy="351149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979529" y="4784043"/>
            <a:ext cx="314201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Alex </a:t>
            </a:r>
            <a:r>
              <a:rPr lang="en-US" dirty="0" err="1"/>
              <a:t>Krizhevsky’s</a:t>
            </a:r>
            <a:r>
              <a:rPr lang="en-US" dirty="0"/>
              <a:t> CNN </a:t>
            </a:r>
            <a:r>
              <a:rPr lang="en-US" dirty="0" smtClean="0"/>
              <a:t>- </a:t>
            </a:r>
            <a:r>
              <a:rPr lang="en-US" dirty="0" err="1" smtClean="0"/>
              <a:t>AlexNet</a:t>
            </a:r>
            <a:endParaRPr lang="en-US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550536" y="4317206"/>
            <a:ext cx="0" cy="46683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6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62" y="1985485"/>
            <a:ext cx="7904703" cy="387001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21822" y="559326"/>
            <a:ext cx="3226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Before deep learning</a:t>
            </a:r>
            <a:endParaRPr lang="en-US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21822" y="1551364"/>
            <a:ext cx="33477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Hand </a:t>
            </a:r>
            <a:r>
              <a:rPr lang="en-US" sz="2800" dirty="0"/>
              <a:t>crafted features and </a:t>
            </a:r>
            <a:r>
              <a:rPr lang="en-US" sz="2800" dirty="0" smtClean="0"/>
              <a:t>heuristics: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Blobs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Haar</a:t>
            </a:r>
            <a:r>
              <a:rPr lang="en-US" sz="2800" dirty="0" smtClean="0"/>
              <a:t> like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LBP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HOG - Histogram </a:t>
            </a:r>
            <a:r>
              <a:rPr lang="en-US" sz="2800" dirty="0"/>
              <a:t>of </a:t>
            </a:r>
            <a:r>
              <a:rPr lang="en-US" sz="2800" dirty="0" smtClean="0"/>
              <a:t>Oriented Gradients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…</a:t>
            </a:r>
          </a:p>
          <a:p>
            <a:endParaRPr lang="en-US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62" y="1985485"/>
            <a:ext cx="1759199" cy="106921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350103" y="5855496"/>
            <a:ext cx="350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Face detection, Viola &amp; Jones, 2001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41" y="1727374"/>
            <a:ext cx="6286500" cy="28003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444741" y="4527724"/>
            <a:ext cx="40746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Deformable Part Model (DPM)</a:t>
            </a:r>
          </a:p>
          <a:p>
            <a:r>
              <a:rPr lang="ru-RU" dirty="0" err="1" smtClean="0"/>
              <a:t>Felzenszwalb</a:t>
            </a:r>
            <a:r>
              <a:rPr lang="ru-RU" dirty="0"/>
              <a:t>, </a:t>
            </a:r>
            <a:r>
              <a:rPr lang="ru-RU" dirty="0" err="1" smtClean="0"/>
              <a:t>McAllester</a:t>
            </a:r>
            <a:r>
              <a:rPr lang="ru-RU" dirty="0"/>
              <a:t>, </a:t>
            </a:r>
            <a:r>
              <a:rPr lang="ru-RU" dirty="0" err="1" smtClean="0"/>
              <a:t>Ramanan</a:t>
            </a:r>
            <a:r>
              <a:rPr lang="en-US" dirty="0" smtClean="0"/>
              <a:t>, 2008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53" y="870577"/>
            <a:ext cx="3960451" cy="477520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1953" y="5645778"/>
            <a:ext cx="3855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HOG - Histogram of Oriented Gradients</a:t>
            </a:r>
          </a:p>
          <a:p>
            <a:r>
              <a:rPr lang="en-US" dirty="0" err="1" smtClean="0"/>
              <a:t>Dalal</a:t>
            </a:r>
            <a:r>
              <a:rPr lang="en-US" dirty="0" smtClean="0"/>
              <a:t>, </a:t>
            </a:r>
            <a:r>
              <a:rPr lang="en-US" dirty="0" err="1" smtClean="0"/>
              <a:t>Triggs</a:t>
            </a:r>
            <a:r>
              <a:rPr lang="en-US" dirty="0" smtClean="0"/>
              <a:t>, 2005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12466" y="3607358"/>
            <a:ext cx="2351314" cy="2038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7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we will use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Proficiency in </a:t>
            </a:r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see cs231n tutorial </a:t>
            </a:r>
            <a:r>
              <a:rPr lang="en-US" dirty="0" smtClean="0">
                <a:hlinkClick r:id="rId3"/>
              </a:rPr>
              <a:t>http://cs231n.github.io/python-numpy-tutorial/</a:t>
            </a:r>
            <a:endParaRPr lang="en-US" dirty="0" smtClean="0"/>
          </a:p>
          <a:p>
            <a:r>
              <a:rPr lang="en-US" dirty="0" smtClean="0"/>
              <a:t>Calculus, Linear Algebra</a:t>
            </a:r>
          </a:p>
          <a:p>
            <a:pPr lvl="1"/>
            <a:r>
              <a:rPr lang="en-US" dirty="0" smtClean="0"/>
              <a:t>Differentiation</a:t>
            </a:r>
          </a:p>
          <a:p>
            <a:pPr lvl="1"/>
            <a:r>
              <a:rPr lang="en-US" dirty="0" smtClean="0"/>
              <a:t>Matrix multiplication</a:t>
            </a:r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Basic staff (</a:t>
            </a:r>
            <a:r>
              <a:rPr lang="en-US" dirty="0" err="1" smtClean="0"/>
              <a:t>kNN</a:t>
            </a:r>
            <a:r>
              <a:rPr lang="en-US" dirty="0" smtClean="0"/>
              <a:t>, SVM, loss functions, cross validation)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5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Image classification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429078"/>
            <a:ext cx="4569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 core task in computer vision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3"/>
          <a:stretch/>
        </p:blipFill>
        <p:spPr>
          <a:xfrm>
            <a:off x="838200" y="1908452"/>
            <a:ext cx="3019527" cy="416546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158742" y="2493031"/>
            <a:ext cx="5747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redict classes/labels for given images</a:t>
            </a:r>
          </a:p>
          <a:p>
            <a:r>
              <a:rPr lang="en-US" sz="2800" dirty="0" smtClean="0"/>
              <a:t>labels: person, animal, vehicle …</a:t>
            </a:r>
            <a:endParaRPr lang="ru-RU" sz="2800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3975797" y="3818594"/>
            <a:ext cx="2847033" cy="405749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940900" y="3759858"/>
            <a:ext cx="704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cat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779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problem: </a:t>
            </a:r>
            <a:r>
              <a:rPr lang="en-US" dirty="0" smtClean="0"/>
              <a:t>semantic gap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3"/>
          <a:stretch/>
        </p:blipFill>
        <p:spPr>
          <a:xfrm>
            <a:off x="838200" y="1908452"/>
            <a:ext cx="3019527" cy="416546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565400" y="3949700"/>
            <a:ext cx="571500" cy="53340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2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591" y="1604236"/>
            <a:ext cx="3795384" cy="275674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49591" y="4360983"/>
            <a:ext cx="59503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What the computer sees</a:t>
            </a:r>
          </a:p>
          <a:p>
            <a:endParaRPr lang="en-US" sz="2800" dirty="0"/>
          </a:p>
          <a:p>
            <a:r>
              <a:rPr lang="en-US" sz="2800" dirty="0"/>
              <a:t>An image is just a sequence of </a:t>
            </a:r>
            <a:r>
              <a:rPr lang="en-US" sz="2800" dirty="0" smtClean="0"/>
              <a:t>numbers</a:t>
            </a:r>
            <a:endParaRPr lang="ru-RU" sz="2800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3136900" y="1604236"/>
            <a:ext cx="3012691" cy="23454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3136901" y="4360983"/>
            <a:ext cx="3012690" cy="12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6149591" y="1604236"/>
            <a:ext cx="3795384" cy="275674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1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Challenges</a:t>
            </a:r>
            <a:r>
              <a:rPr lang="en-US" b="1" dirty="0"/>
              <a:t>: </a:t>
            </a:r>
            <a:r>
              <a:rPr lang="en-US" dirty="0"/>
              <a:t>Viewpoint variation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3"/>
          <a:stretch/>
        </p:blipFill>
        <p:spPr>
          <a:xfrm>
            <a:off x="4635795" y="1886903"/>
            <a:ext cx="2180323" cy="300777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071554" y="3698095"/>
            <a:ext cx="34776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All pixels change when</a:t>
            </a:r>
          </a:p>
          <a:p>
            <a:r>
              <a:rPr lang="en-US" sz="2800" dirty="0"/>
              <a:t>the camera moves!</a:t>
            </a:r>
            <a:endParaRPr lang="ru-RU" sz="2800" dirty="0"/>
          </a:p>
        </p:txBody>
      </p:sp>
      <p:sp>
        <p:nvSpPr>
          <p:cNvPr id="21" name="Shape 314"/>
          <p:cNvSpPr/>
          <p:nvPr/>
        </p:nvSpPr>
        <p:spPr>
          <a:xfrm>
            <a:off x="1236419" y="2572111"/>
            <a:ext cx="742315" cy="422910"/>
          </a:xfrm>
          <a:custGeom>
            <a:avLst/>
            <a:gdLst/>
            <a:ahLst/>
            <a:cxnLst/>
            <a:rect l="0" t="0" r="0" b="0"/>
            <a:pathLst>
              <a:path w="742679" h="422970">
                <a:moveTo>
                  <a:pt x="66100" y="0"/>
                </a:moveTo>
                <a:lnTo>
                  <a:pt x="742679" y="213559"/>
                </a:lnTo>
                <a:lnTo>
                  <a:pt x="676579" y="422970"/>
                </a:lnTo>
                <a:lnTo>
                  <a:pt x="0" y="209410"/>
                </a:lnTo>
                <a:close/>
              </a:path>
            </a:pathLst>
          </a:custGeom>
          <a:ln w="28575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2" name="Shape 316"/>
          <p:cNvSpPr/>
          <p:nvPr/>
        </p:nvSpPr>
        <p:spPr>
          <a:xfrm>
            <a:off x="1945714" y="2815951"/>
            <a:ext cx="212090" cy="256540"/>
          </a:xfrm>
          <a:custGeom>
            <a:avLst/>
            <a:gdLst/>
            <a:ahLst/>
            <a:cxnLst/>
            <a:rect l="0" t="0" r="0" b="0"/>
            <a:pathLst>
              <a:path w="212479" h="256900">
                <a:moveTo>
                  <a:pt x="131389" y="256900"/>
                </a:moveTo>
                <a:lnTo>
                  <a:pt x="0" y="74180"/>
                </a:lnTo>
                <a:lnTo>
                  <a:pt x="212479" y="0"/>
                </a:lnTo>
                <a:close/>
              </a:path>
            </a:pathLst>
          </a:custGeom>
          <a:ln w="28575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3" name="Shape 318"/>
          <p:cNvSpPr/>
          <p:nvPr/>
        </p:nvSpPr>
        <p:spPr>
          <a:xfrm>
            <a:off x="1351989" y="2343511"/>
            <a:ext cx="289560" cy="301625"/>
          </a:xfrm>
          <a:custGeom>
            <a:avLst/>
            <a:gdLst/>
            <a:ahLst/>
            <a:cxnLst/>
            <a:rect l="0" t="0" r="0" b="0"/>
            <a:pathLst>
              <a:path w="290045" h="301684">
                <a:moveTo>
                  <a:pt x="22392" y="110297"/>
                </a:moveTo>
                <a:lnTo>
                  <a:pt x="22392" y="110297"/>
                </a:lnTo>
                <a:cubicBezTo>
                  <a:pt x="44784" y="39356"/>
                  <a:pt x="120446" y="0"/>
                  <a:pt x="191387" y="22392"/>
                </a:cubicBezTo>
                <a:lnTo>
                  <a:pt x="191387" y="22392"/>
                </a:lnTo>
                <a:cubicBezTo>
                  <a:pt x="225454" y="33145"/>
                  <a:pt x="253854" y="56991"/>
                  <a:pt x="270339" y="88684"/>
                </a:cubicBezTo>
                <a:cubicBezTo>
                  <a:pt x="286825" y="120376"/>
                  <a:pt x="290045" y="157320"/>
                  <a:pt x="279292" y="191387"/>
                </a:cubicBezTo>
                <a:lnTo>
                  <a:pt x="279292" y="191387"/>
                </a:lnTo>
                <a:cubicBezTo>
                  <a:pt x="256900" y="262328"/>
                  <a:pt x="181238" y="301684"/>
                  <a:pt x="110297" y="279292"/>
                </a:cubicBezTo>
                <a:lnTo>
                  <a:pt x="110297" y="279292"/>
                </a:lnTo>
                <a:cubicBezTo>
                  <a:pt x="39356" y="256900"/>
                  <a:pt x="0" y="181238"/>
                  <a:pt x="22392" y="110297"/>
                </a:cubicBezTo>
                <a:close/>
              </a:path>
            </a:pathLst>
          </a:custGeom>
          <a:ln w="28575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4" name="Shape 320"/>
          <p:cNvSpPr/>
          <p:nvPr/>
        </p:nvSpPr>
        <p:spPr>
          <a:xfrm>
            <a:off x="1703779" y="2454001"/>
            <a:ext cx="289560" cy="301625"/>
          </a:xfrm>
          <a:custGeom>
            <a:avLst/>
            <a:gdLst/>
            <a:ahLst/>
            <a:cxnLst/>
            <a:rect l="0" t="0" r="0" b="0"/>
            <a:pathLst>
              <a:path w="290045" h="301684">
                <a:moveTo>
                  <a:pt x="22392" y="110297"/>
                </a:moveTo>
                <a:lnTo>
                  <a:pt x="22392" y="110297"/>
                </a:lnTo>
                <a:cubicBezTo>
                  <a:pt x="44784" y="39357"/>
                  <a:pt x="120446" y="0"/>
                  <a:pt x="191387" y="22392"/>
                </a:cubicBezTo>
                <a:lnTo>
                  <a:pt x="191387" y="22392"/>
                </a:lnTo>
                <a:cubicBezTo>
                  <a:pt x="225454" y="33145"/>
                  <a:pt x="253854" y="56991"/>
                  <a:pt x="270339" y="88684"/>
                </a:cubicBezTo>
                <a:cubicBezTo>
                  <a:pt x="286825" y="120376"/>
                  <a:pt x="290045" y="157320"/>
                  <a:pt x="279292" y="191387"/>
                </a:cubicBezTo>
                <a:lnTo>
                  <a:pt x="279292" y="191387"/>
                </a:lnTo>
                <a:cubicBezTo>
                  <a:pt x="256900" y="262328"/>
                  <a:pt x="181238" y="301684"/>
                  <a:pt x="110297" y="279292"/>
                </a:cubicBezTo>
                <a:lnTo>
                  <a:pt x="110297" y="279292"/>
                </a:lnTo>
                <a:cubicBezTo>
                  <a:pt x="39357" y="256900"/>
                  <a:pt x="0" y="181238"/>
                  <a:pt x="22392" y="110297"/>
                </a:cubicBezTo>
                <a:close/>
              </a:path>
            </a:pathLst>
          </a:custGeom>
          <a:ln w="28575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5" name="Shape 322"/>
          <p:cNvSpPr/>
          <p:nvPr/>
        </p:nvSpPr>
        <p:spPr>
          <a:xfrm>
            <a:off x="2254102" y="3413051"/>
            <a:ext cx="5901070" cy="2464043"/>
          </a:xfrm>
          <a:custGeom>
            <a:avLst/>
            <a:gdLst/>
            <a:ahLst/>
            <a:cxnLst/>
            <a:rect l="0" t="0" r="0" b="0"/>
            <a:pathLst>
              <a:path w="4708094" h="2115548">
                <a:moveTo>
                  <a:pt x="0" y="0"/>
                </a:moveTo>
                <a:cubicBezTo>
                  <a:pt x="357161" y="334671"/>
                  <a:pt x="1322185" y="1792976"/>
                  <a:pt x="2142967" y="2008024"/>
                </a:cubicBezTo>
                <a:cubicBezTo>
                  <a:pt x="2553358" y="2115548"/>
                  <a:pt x="3132884" y="1966020"/>
                  <a:pt x="3667764" y="1774658"/>
                </a:cubicBezTo>
                <a:cubicBezTo>
                  <a:pt x="3935204" y="1678977"/>
                  <a:pt x="4191484" y="1572838"/>
                  <a:pt x="4409879" y="1483143"/>
                </a:cubicBezTo>
                <a:cubicBezTo>
                  <a:pt x="4519076" y="1438295"/>
                  <a:pt x="4618803" y="1397558"/>
                  <a:pt x="4705718" y="1364295"/>
                </a:cubicBezTo>
                <a:lnTo>
                  <a:pt x="4708094" y="1363390"/>
                </a:lnTo>
              </a:path>
            </a:pathLst>
          </a:custGeom>
          <a:ln w="38100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6" name="Shape 323"/>
          <p:cNvSpPr/>
          <p:nvPr/>
        </p:nvSpPr>
        <p:spPr>
          <a:xfrm>
            <a:off x="8146463" y="4938222"/>
            <a:ext cx="183515" cy="118745"/>
          </a:xfrm>
          <a:custGeom>
            <a:avLst/>
            <a:gdLst/>
            <a:ahLst/>
            <a:cxnLst/>
            <a:rect l="0" t="0" r="0" b="0"/>
            <a:pathLst>
              <a:path w="183947" h="119254">
                <a:moveTo>
                  <a:pt x="0" y="0"/>
                </a:moveTo>
                <a:lnTo>
                  <a:pt x="183947" y="4337"/>
                </a:lnTo>
                <a:lnTo>
                  <a:pt x="40248" y="119254"/>
                </a:lnTo>
                <a:lnTo>
                  <a:pt x="0" y="0"/>
                </a:lnTo>
                <a:close/>
              </a:path>
            </a:pathLst>
          </a:custGeom>
          <a:ln w="38100" cap="flat">
            <a:miter lim="145716"/>
          </a:ln>
        </p:spPr>
        <p:style>
          <a:lnRef idx="1">
            <a:srgbClr val="000000"/>
          </a:lnRef>
          <a:fillRef idx="1">
            <a:srgbClr val="00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89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1:</a:t>
            </a:r>
            <a:br>
              <a:rPr lang="en-US" b="1" dirty="0"/>
            </a:br>
            <a:r>
              <a:rPr lang="en-US" b="1" dirty="0" smtClean="0"/>
              <a:t>Introduction</a:t>
            </a:r>
            <a:br>
              <a:rPr lang="en-US" b="1" dirty="0" smtClean="0"/>
            </a:br>
            <a:r>
              <a:rPr lang="en-US" b="1" dirty="0" smtClean="0"/>
              <a:t>Image classification basics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363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Challenges</a:t>
            </a:r>
            <a:r>
              <a:rPr lang="en-US" b="1" dirty="0" smtClean="0"/>
              <a:t>: </a:t>
            </a:r>
            <a:r>
              <a:rPr lang="en-US" dirty="0" smtClean="0"/>
              <a:t>Illumination</a:t>
            </a:r>
            <a:endParaRPr lang="ru-RU" dirty="0"/>
          </a:p>
        </p:txBody>
      </p:sp>
      <p:grpSp>
        <p:nvGrpSpPr>
          <p:cNvPr id="4" name="Group 19081"/>
          <p:cNvGrpSpPr>
            <a:grpSpLocks noChangeAspect="1"/>
          </p:cNvGrpSpPr>
          <p:nvPr/>
        </p:nvGrpSpPr>
        <p:grpSpPr>
          <a:xfrm>
            <a:off x="764741" y="2382430"/>
            <a:ext cx="10736861" cy="2572341"/>
            <a:chOff x="-2201" y="-1676"/>
            <a:chExt cx="8726423" cy="2090928"/>
          </a:xfrm>
        </p:grpSpPr>
        <p:pic>
          <p:nvPicPr>
            <p:cNvPr id="5" name="Picture 2222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201" y="-1676"/>
              <a:ext cx="2255520" cy="2090928"/>
            </a:xfrm>
            <a:prstGeom prst="rect">
              <a:avLst/>
            </a:prstGeom>
          </p:spPr>
        </p:pic>
        <p:pic>
          <p:nvPicPr>
            <p:cNvPr id="6" name="Picture 2223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355934" y="-1676"/>
              <a:ext cx="2097024" cy="2090928"/>
            </a:xfrm>
            <a:prstGeom prst="rect">
              <a:avLst/>
            </a:prstGeom>
          </p:spPr>
        </p:pic>
        <p:pic>
          <p:nvPicPr>
            <p:cNvPr id="7" name="Picture 2223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553542" y="-1676"/>
              <a:ext cx="2414017" cy="2090928"/>
            </a:xfrm>
            <a:prstGeom prst="rect">
              <a:avLst/>
            </a:prstGeom>
          </p:spPr>
        </p:pic>
        <p:pic>
          <p:nvPicPr>
            <p:cNvPr id="8" name="Picture 2223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114878" y="7467"/>
              <a:ext cx="1609344" cy="207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45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Challenges</a:t>
            </a:r>
            <a:r>
              <a:rPr lang="en-US" b="1" dirty="0"/>
              <a:t>: </a:t>
            </a:r>
            <a:r>
              <a:rPr lang="en-US" dirty="0"/>
              <a:t>Deformation</a:t>
            </a:r>
            <a:endParaRPr lang="ru-RU" dirty="0"/>
          </a:p>
        </p:txBody>
      </p:sp>
      <p:grpSp>
        <p:nvGrpSpPr>
          <p:cNvPr id="4" name="Group 19249"/>
          <p:cNvGrpSpPr>
            <a:grpSpLocks noChangeAspect="1"/>
          </p:cNvGrpSpPr>
          <p:nvPr/>
        </p:nvGrpSpPr>
        <p:grpSpPr>
          <a:xfrm>
            <a:off x="838200" y="2406651"/>
            <a:ext cx="10762797" cy="2856465"/>
            <a:chOff x="-2753" y="-2794"/>
            <a:chExt cx="8979407" cy="2383536"/>
          </a:xfrm>
        </p:grpSpPr>
        <p:pic>
          <p:nvPicPr>
            <p:cNvPr id="5" name="Picture 2223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753" y="-2794"/>
              <a:ext cx="2240280" cy="2383536"/>
            </a:xfrm>
            <a:prstGeom prst="rect">
              <a:avLst/>
            </a:prstGeom>
          </p:spPr>
        </p:pic>
        <p:pic>
          <p:nvPicPr>
            <p:cNvPr id="6" name="Picture 2223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29190" y="-2794"/>
              <a:ext cx="1999488" cy="2383536"/>
            </a:xfrm>
            <a:prstGeom prst="rect">
              <a:avLst/>
            </a:prstGeom>
          </p:spPr>
        </p:pic>
        <p:pic>
          <p:nvPicPr>
            <p:cNvPr id="7" name="Picture 2223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343190" y="-2794"/>
              <a:ext cx="2179320" cy="2383536"/>
            </a:xfrm>
            <a:prstGeom prst="rect">
              <a:avLst/>
            </a:prstGeom>
          </p:spPr>
        </p:pic>
        <p:pic>
          <p:nvPicPr>
            <p:cNvPr id="8" name="Picture 2223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699798" y="-2794"/>
              <a:ext cx="2276856" cy="2383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35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Challenges</a:t>
            </a:r>
            <a:r>
              <a:rPr lang="en-US" b="1" dirty="0"/>
              <a:t>: </a:t>
            </a:r>
            <a:r>
              <a:rPr lang="en-US" dirty="0"/>
              <a:t>Occlusion</a:t>
            </a:r>
            <a:endParaRPr lang="ru-RU" dirty="0"/>
          </a:p>
        </p:txBody>
      </p:sp>
      <p:grpSp>
        <p:nvGrpSpPr>
          <p:cNvPr id="10" name="Group 18792"/>
          <p:cNvGrpSpPr>
            <a:grpSpLocks noChangeAspect="1"/>
          </p:cNvGrpSpPr>
          <p:nvPr/>
        </p:nvGrpSpPr>
        <p:grpSpPr>
          <a:xfrm>
            <a:off x="838199" y="2456052"/>
            <a:ext cx="10538309" cy="2732636"/>
            <a:chOff x="-4009" y="-3119"/>
            <a:chExt cx="8061695" cy="2090928"/>
          </a:xfrm>
        </p:grpSpPr>
        <p:pic>
          <p:nvPicPr>
            <p:cNvPr id="11" name="Picture 2223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4009" y="-3119"/>
              <a:ext cx="2249424" cy="2090928"/>
            </a:xfrm>
            <a:prstGeom prst="rect">
              <a:avLst/>
            </a:prstGeom>
          </p:spPr>
        </p:pic>
        <p:pic>
          <p:nvPicPr>
            <p:cNvPr id="12" name="Picture 2223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304342" y="-3119"/>
              <a:ext cx="2941320" cy="2090928"/>
            </a:xfrm>
            <a:prstGeom prst="rect">
              <a:avLst/>
            </a:prstGeom>
          </p:spPr>
        </p:pic>
        <p:pic>
          <p:nvPicPr>
            <p:cNvPr id="13" name="Picture 51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307486" y="13200"/>
              <a:ext cx="2750200" cy="206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7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Challenges</a:t>
            </a:r>
            <a:r>
              <a:rPr lang="en-US" b="1" dirty="0"/>
              <a:t>: </a:t>
            </a:r>
            <a:r>
              <a:rPr lang="en-US" dirty="0"/>
              <a:t>Background Clutter</a:t>
            </a:r>
            <a:endParaRPr lang="ru-RU" dirty="0"/>
          </a:p>
        </p:txBody>
      </p:sp>
      <p:grpSp>
        <p:nvGrpSpPr>
          <p:cNvPr id="7" name="Group 18979"/>
          <p:cNvGrpSpPr>
            <a:grpSpLocks noChangeAspect="1"/>
          </p:cNvGrpSpPr>
          <p:nvPr/>
        </p:nvGrpSpPr>
        <p:grpSpPr>
          <a:xfrm>
            <a:off x="838200" y="2023416"/>
            <a:ext cx="10515600" cy="3824370"/>
            <a:chOff x="0" y="-3549"/>
            <a:chExt cx="7021773" cy="2554224"/>
          </a:xfrm>
        </p:grpSpPr>
        <p:pic>
          <p:nvPicPr>
            <p:cNvPr id="8" name="Picture 52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824150" cy="2549426"/>
            </a:xfrm>
            <a:prstGeom prst="rect">
              <a:avLst/>
            </a:prstGeom>
          </p:spPr>
        </p:pic>
        <p:pic>
          <p:nvPicPr>
            <p:cNvPr id="9" name="Picture 2223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906717" y="-3549"/>
              <a:ext cx="3115056" cy="2554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Challenges</a:t>
            </a:r>
            <a:r>
              <a:rPr lang="en-US" b="1" dirty="0"/>
              <a:t>: </a:t>
            </a:r>
            <a:r>
              <a:rPr lang="en-US" dirty="0" err="1"/>
              <a:t>Intraclass</a:t>
            </a:r>
            <a:r>
              <a:rPr lang="en-US" dirty="0"/>
              <a:t> variation</a:t>
            </a:r>
            <a:endParaRPr lang="ru-RU" dirty="0"/>
          </a:p>
        </p:txBody>
      </p:sp>
      <p:pic>
        <p:nvPicPr>
          <p:cNvPr id="6" name="Picture 5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7859233" cy="43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Image classifier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397369"/>
            <a:ext cx="5591175" cy="23955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Data-Driven Approach</a:t>
            </a:r>
          </a:p>
          <a:p>
            <a:pPr marL="0" indent="0">
              <a:buNone/>
            </a:pPr>
            <a:r>
              <a:rPr lang="en-US" sz="2400" dirty="0"/>
              <a:t>1. Collect a dataset of images and labels</a:t>
            </a:r>
          </a:p>
          <a:p>
            <a:pPr marL="0" indent="0">
              <a:buNone/>
            </a:pPr>
            <a:r>
              <a:rPr lang="en-US" sz="2400" dirty="0"/>
              <a:t>2. Use Machine Learning to train a classifier</a:t>
            </a:r>
          </a:p>
          <a:p>
            <a:pPr marL="0" indent="0">
              <a:buNone/>
            </a:pPr>
            <a:r>
              <a:rPr lang="en-US" sz="2400" dirty="0"/>
              <a:t>3. Evaluate the classifier on new images</a:t>
            </a:r>
            <a:endParaRPr lang="ru-RU" sz="2400" dirty="0"/>
          </a:p>
        </p:txBody>
      </p:sp>
      <p:pic>
        <p:nvPicPr>
          <p:cNvPr id="5" name="Picture 22242"/>
          <p:cNvPicPr/>
          <p:nvPr/>
        </p:nvPicPr>
        <p:blipFill>
          <a:blip r:embed="rId2"/>
          <a:stretch>
            <a:fillRect/>
          </a:stretch>
        </p:blipFill>
        <p:spPr>
          <a:xfrm>
            <a:off x="6569075" y="3582035"/>
            <a:ext cx="4784725" cy="17703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362825" y="3120370"/>
            <a:ext cx="3267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Example training dataset</a:t>
            </a:r>
            <a:endParaRPr lang="en-US" sz="2400" dirty="0"/>
          </a:p>
        </p:txBody>
      </p:sp>
      <p:pic>
        <p:nvPicPr>
          <p:cNvPr id="7" name="Picture 599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314700" cy="115252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314825" y="174488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no obvious </a:t>
            </a:r>
            <a:r>
              <a:rPr lang="en-US" sz="2400" dirty="0"/>
              <a:t>way to write the algorithm for recognizing a cat, or other classes</a:t>
            </a:r>
          </a:p>
        </p:txBody>
      </p:sp>
    </p:spTree>
    <p:extLst>
      <p:ext uri="{BB962C8B-B14F-4D97-AF65-F5344CB8AC3E}">
        <p14:creationId xmlns:p14="http://schemas.microsoft.com/office/powerpoint/2010/main" val="185423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classifier: </a:t>
            </a:r>
            <a:r>
              <a:rPr lang="en-US" b="1" dirty="0"/>
              <a:t>Nearest Neighbor</a:t>
            </a:r>
            <a:endParaRPr lang="ru-RU" dirty="0"/>
          </a:p>
        </p:txBody>
      </p:sp>
      <p:pic>
        <p:nvPicPr>
          <p:cNvPr id="16" name="Picture 726"/>
          <p:cNvPicPr/>
          <p:nvPr/>
        </p:nvPicPr>
        <p:blipFill>
          <a:blip r:embed="rId2"/>
          <a:stretch>
            <a:fillRect/>
          </a:stretch>
        </p:blipFill>
        <p:spPr>
          <a:xfrm>
            <a:off x="911050" y="2213031"/>
            <a:ext cx="4190832" cy="2971800"/>
          </a:xfrm>
          <a:prstGeom prst="rect">
            <a:avLst/>
          </a:prstGeom>
        </p:spPr>
      </p:pic>
      <p:sp>
        <p:nvSpPr>
          <p:cNvPr id="17" name="Shape 728"/>
          <p:cNvSpPr/>
          <p:nvPr/>
        </p:nvSpPr>
        <p:spPr>
          <a:xfrm>
            <a:off x="5395494" y="2947333"/>
            <a:ext cx="971511" cy="0"/>
          </a:xfrm>
          <a:custGeom>
            <a:avLst/>
            <a:gdLst/>
            <a:ahLst/>
            <a:cxnLst/>
            <a:rect l="0" t="0" r="0" b="0"/>
            <a:pathLst>
              <a:path w="971550">
                <a:moveTo>
                  <a:pt x="0" y="0"/>
                </a:moveTo>
                <a:lnTo>
                  <a:pt x="971550" y="0"/>
                </a:lnTo>
              </a:path>
            </a:pathLst>
          </a:custGeom>
          <a:ln w="28575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8" name="Shape 729"/>
          <p:cNvSpPr/>
          <p:nvPr/>
        </p:nvSpPr>
        <p:spPr>
          <a:xfrm>
            <a:off x="6367005" y="2900135"/>
            <a:ext cx="129671" cy="94396"/>
          </a:xfrm>
          <a:custGeom>
            <a:avLst/>
            <a:gdLst/>
            <a:ahLst/>
            <a:cxnLst/>
            <a:rect l="0" t="0" r="0" b="0"/>
            <a:pathLst>
              <a:path w="129676" h="94396">
                <a:moveTo>
                  <a:pt x="0" y="0"/>
                </a:moveTo>
                <a:lnTo>
                  <a:pt x="129676" y="47198"/>
                </a:lnTo>
                <a:lnTo>
                  <a:pt x="0" y="94396"/>
                </a:lnTo>
                <a:lnTo>
                  <a:pt x="0" y="0"/>
                </a:lnTo>
                <a:close/>
              </a:path>
            </a:pathLst>
          </a:custGeom>
          <a:ln w="28575" cap="flat">
            <a:miter lim="145716"/>
          </a:ln>
        </p:spPr>
        <p:style>
          <a:lnRef idx="1">
            <a:srgbClr val="595959"/>
          </a:lnRef>
          <a:fillRef idx="1">
            <a:srgbClr val="59595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9" name="Shape 731"/>
          <p:cNvSpPr/>
          <p:nvPr/>
        </p:nvSpPr>
        <p:spPr>
          <a:xfrm>
            <a:off x="5370598" y="4376951"/>
            <a:ext cx="971511" cy="0"/>
          </a:xfrm>
          <a:custGeom>
            <a:avLst/>
            <a:gdLst/>
            <a:ahLst/>
            <a:cxnLst/>
            <a:rect l="0" t="0" r="0" b="0"/>
            <a:pathLst>
              <a:path w="971550">
                <a:moveTo>
                  <a:pt x="0" y="0"/>
                </a:moveTo>
                <a:lnTo>
                  <a:pt x="971550" y="0"/>
                </a:lnTo>
              </a:path>
            </a:pathLst>
          </a:custGeom>
          <a:ln w="28575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0" name="Shape 732"/>
          <p:cNvSpPr/>
          <p:nvPr/>
        </p:nvSpPr>
        <p:spPr>
          <a:xfrm>
            <a:off x="6342109" y="4329753"/>
            <a:ext cx="129671" cy="94397"/>
          </a:xfrm>
          <a:custGeom>
            <a:avLst/>
            <a:gdLst/>
            <a:ahLst/>
            <a:cxnLst/>
            <a:rect l="0" t="0" r="0" b="0"/>
            <a:pathLst>
              <a:path w="129676" h="94397">
                <a:moveTo>
                  <a:pt x="0" y="0"/>
                </a:moveTo>
                <a:lnTo>
                  <a:pt x="129676" y="47198"/>
                </a:lnTo>
                <a:lnTo>
                  <a:pt x="0" y="94397"/>
                </a:lnTo>
                <a:lnTo>
                  <a:pt x="0" y="0"/>
                </a:lnTo>
                <a:close/>
              </a:path>
            </a:pathLst>
          </a:custGeom>
          <a:ln w="28575" cap="flat">
            <a:miter lim="145716"/>
          </a:ln>
        </p:spPr>
        <p:style>
          <a:lnRef idx="1">
            <a:srgbClr val="595959"/>
          </a:lnRef>
          <a:fillRef idx="1">
            <a:srgbClr val="59595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7355193" y="3709427"/>
            <a:ext cx="3367584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Predict</a:t>
            </a:r>
            <a:r>
              <a:rPr lang="ru-RU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the</a:t>
            </a:r>
            <a:r>
              <a:rPr lang="ru-RU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label</a:t>
            </a:r>
            <a:r>
              <a:rPr lang="en-US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of </a:t>
            </a:r>
            <a:r>
              <a:rPr lang="en-US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the most similar </a:t>
            </a:r>
            <a:r>
              <a:rPr lang="ru-RU" sz="28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training</a:t>
            </a:r>
            <a:r>
              <a:rPr lang="ru-RU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image</a:t>
            </a:r>
            <a:endParaRPr lang="ru-RU" sz="12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355193" y="2296117"/>
            <a:ext cx="3367584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Memorize all data and labels</a:t>
            </a:r>
            <a:endParaRPr lang="ru-RU" sz="12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Dataset: </a:t>
            </a:r>
            <a:r>
              <a:rPr lang="en-US" b="1" dirty="0"/>
              <a:t>CIFAR10</a:t>
            </a:r>
            <a:endParaRPr lang="ru-RU" dirty="0"/>
          </a:p>
        </p:txBody>
      </p:sp>
      <p:pic>
        <p:nvPicPr>
          <p:cNvPr id="5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1129"/>
            <a:ext cx="4562712" cy="3376295"/>
          </a:xfrm>
          <a:prstGeom prst="rect">
            <a:avLst/>
          </a:prstGeom>
        </p:spPr>
      </p:pic>
      <p:pic>
        <p:nvPicPr>
          <p:cNvPr id="6" name="Picture 7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458" y="2691130"/>
            <a:ext cx="4108767" cy="337776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38200" y="1410292"/>
            <a:ext cx="33675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 </a:t>
            </a:r>
            <a:r>
              <a:rPr lang="en-US" sz="2400" dirty="0"/>
              <a:t>classes</a:t>
            </a:r>
          </a:p>
          <a:p>
            <a:r>
              <a:rPr lang="en-US" sz="2400" b="1" dirty="0"/>
              <a:t>50,000 </a:t>
            </a:r>
            <a:r>
              <a:rPr lang="en-US" sz="2400" dirty="0"/>
              <a:t>training images</a:t>
            </a:r>
          </a:p>
          <a:p>
            <a:r>
              <a:rPr lang="en-US" sz="2400" b="1" dirty="0"/>
              <a:t>10,000 </a:t>
            </a:r>
            <a:r>
              <a:rPr lang="en-US" sz="2400" dirty="0"/>
              <a:t>testing images</a:t>
            </a:r>
            <a:endParaRPr lang="ru-RU" sz="16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646919" y="2148956"/>
            <a:ext cx="448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Test images and nearest neighbors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283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Distance Metric </a:t>
            </a:r>
            <a:r>
              <a:rPr lang="en-US" dirty="0"/>
              <a:t>to compare images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82968" y="1690688"/>
            <a:ext cx="3912882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L1 </a:t>
            </a:r>
            <a:r>
              <a:rPr lang="en-US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(Manhattan</a:t>
            </a:r>
            <a:r>
              <a:rPr lang="en-US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) </a:t>
            </a:r>
            <a:r>
              <a:rPr lang="en-US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distance</a:t>
            </a:r>
            <a:endParaRPr lang="ru-RU" sz="12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1690687"/>
            <a:ext cx="3598557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L2 (Euclidean) distance</a:t>
            </a:r>
            <a:endParaRPr lang="ru-RU" sz="12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982968" y="2545292"/>
                <a:ext cx="4093621" cy="10291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𝑑</m:t>
                      </m:r>
                      <m:sPre>
                        <m:sPre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sPre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  <m:sup/>
                        <m:e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latin typeface="Arial Black" panose="020B0A04020102020204" pitchFamily="34" charset="0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68" y="2545292"/>
                <a:ext cx="4093621" cy="1029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096000" y="2295256"/>
                <a:ext cx="4468403" cy="15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𝑑</m:t>
                      </m:r>
                      <m:sPre>
                        <m:sPre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sPre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𝑝𝑖𝑥𝑒𝑙𝑠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ru-RU" sz="24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ru-RU" sz="2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95256"/>
                <a:ext cx="4468403" cy="1529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177"/>
          <p:cNvPicPr/>
          <p:nvPr/>
        </p:nvPicPr>
        <p:blipFill>
          <a:blip r:embed="rId4"/>
          <a:stretch>
            <a:fillRect/>
          </a:stretch>
        </p:blipFill>
        <p:spPr>
          <a:xfrm>
            <a:off x="1731203" y="4001770"/>
            <a:ext cx="2597150" cy="1959610"/>
          </a:xfrm>
          <a:prstGeom prst="rect">
            <a:avLst/>
          </a:prstGeom>
        </p:spPr>
      </p:pic>
      <p:pic>
        <p:nvPicPr>
          <p:cNvPr id="12" name="Picture 1172"/>
          <p:cNvPicPr/>
          <p:nvPr/>
        </p:nvPicPr>
        <p:blipFill>
          <a:blip r:embed="rId5"/>
          <a:stretch>
            <a:fillRect/>
          </a:stretch>
        </p:blipFill>
        <p:spPr>
          <a:xfrm>
            <a:off x="7037387" y="4004845"/>
            <a:ext cx="2727325" cy="200406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612236" y="6008905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=1</a:t>
            </a:r>
            <a:endParaRPr lang="ru-RU" sz="2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132385" y="6101834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75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411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Deep learning applications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1" y="2148548"/>
            <a:ext cx="4905903" cy="391491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07711" y="1625328"/>
            <a:ext cx="2806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Image recognition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441" y="2148548"/>
            <a:ext cx="4077584" cy="351848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955441" y="1625328"/>
            <a:ext cx="2448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Fun mobile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68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4" name="Shape 868"/>
          <p:cNvSpPr/>
          <p:nvPr/>
        </p:nvSpPr>
        <p:spPr>
          <a:xfrm>
            <a:off x="672465" y="1714500"/>
            <a:ext cx="7094854" cy="1114425"/>
          </a:xfrm>
          <a:custGeom>
            <a:avLst/>
            <a:gdLst/>
            <a:ahLst/>
            <a:cxnLst/>
            <a:rect l="0" t="0" r="0" b="0"/>
            <a:pathLst>
              <a:path w="5780400" h="954600">
                <a:moveTo>
                  <a:pt x="0" y="0"/>
                </a:moveTo>
                <a:lnTo>
                  <a:pt x="5780400" y="0"/>
                </a:lnTo>
                <a:lnTo>
                  <a:pt x="5780400" y="954600"/>
                </a:lnTo>
                <a:lnTo>
                  <a:pt x="0" y="954600"/>
                </a:lnTo>
                <a:close/>
              </a:path>
            </a:pathLst>
          </a:custGeom>
          <a:ln w="38100" cap="flat">
            <a:round/>
          </a:ln>
        </p:spPr>
        <p:style>
          <a:lnRef idx="1">
            <a:srgbClr val="FF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06894" y="2040879"/>
            <a:ext cx="3106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Memorize training data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939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4" name="Shape 868"/>
          <p:cNvSpPr/>
          <p:nvPr/>
        </p:nvSpPr>
        <p:spPr>
          <a:xfrm>
            <a:off x="672465" y="4067175"/>
            <a:ext cx="7094854" cy="1466850"/>
          </a:xfrm>
          <a:custGeom>
            <a:avLst/>
            <a:gdLst/>
            <a:ahLst/>
            <a:cxnLst/>
            <a:rect l="0" t="0" r="0" b="0"/>
            <a:pathLst>
              <a:path w="5780400" h="954600">
                <a:moveTo>
                  <a:pt x="0" y="0"/>
                </a:moveTo>
                <a:lnTo>
                  <a:pt x="5780400" y="0"/>
                </a:lnTo>
                <a:lnTo>
                  <a:pt x="5780400" y="954600"/>
                </a:lnTo>
                <a:lnTo>
                  <a:pt x="0" y="954600"/>
                </a:lnTo>
                <a:close/>
              </a:path>
            </a:pathLst>
          </a:custGeom>
          <a:ln w="38100" cap="flat">
            <a:round/>
          </a:ln>
        </p:spPr>
        <p:style>
          <a:lnRef idx="1">
            <a:srgbClr val="FF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077313" y="4200435"/>
            <a:ext cx="39007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each test image: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Find closest train image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Predict label of nearest image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712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401050" y="1597040"/>
            <a:ext cx="3381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Q</a:t>
            </a:r>
            <a:r>
              <a:rPr lang="en-US" sz="2400" dirty="0"/>
              <a:t>: With N examples,</a:t>
            </a:r>
          </a:p>
          <a:p>
            <a:r>
              <a:rPr lang="en-US" sz="2400" dirty="0"/>
              <a:t>how fast are training</a:t>
            </a:r>
          </a:p>
          <a:p>
            <a:r>
              <a:rPr lang="en-US" sz="2400" dirty="0"/>
              <a:t>and prediction?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500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401050" y="1597040"/>
            <a:ext cx="3381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Q</a:t>
            </a:r>
            <a:r>
              <a:rPr lang="en-US" sz="2400" dirty="0"/>
              <a:t>: With N examples,</a:t>
            </a:r>
          </a:p>
          <a:p>
            <a:r>
              <a:rPr lang="en-US" sz="2400" dirty="0"/>
              <a:t>how fast are training</a:t>
            </a:r>
          </a:p>
          <a:p>
            <a:r>
              <a:rPr lang="en-US" sz="2400" dirty="0"/>
              <a:t>and prediction?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401050" y="3059113"/>
            <a:ext cx="3381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dirty="0"/>
              <a:t>: Train O(1),</a:t>
            </a:r>
          </a:p>
          <a:p>
            <a:r>
              <a:rPr lang="en-US" sz="2400" dirty="0"/>
              <a:t>predict O(N)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27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401050" y="1597040"/>
            <a:ext cx="3381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Q</a:t>
            </a:r>
            <a:r>
              <a:rPr lang="en-US" sz="2400" dirty="0"/>
              <a:t>: With N examples,</a:t>
            </a:r>
          </a:p>
          <a:p>
            <a:r>
              <a:rPr lang="en-US" sz="2400" dirty="0"/>
              <a:t>how fast are training</a:t>
            </a:r>
          </a:p>
          <a:p>
            <a:r>
              <a:rPr lang="en-US" sz="2400" dirty="0"/>
              <a:t>and prediction?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401050" y="3059113"/>
            <a:ext cx="3381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dirty="0"/>
              <a:t>: Train O(1),</a:t>
            </a:r>
          </a:p>
          <a:p>
            <a:r>
              <a:rPr lang="en-US" sz="2400" dirty="0"/>
              <a:t>predict O(N)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01050" y="4097338"/>
            <a:ext cx="33813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bad: we want</a:t>
            </a:r>
          </a:p>
          <a:p>
            <a:r>
              <a:rPr lang="en-US" sz="2400" dirty="0"/>
              <a:t>classifiers that are </a:t>
            </a:r>
            <a:r>
              <a:rPr lang="en-US" sz="2400" b="1" dirty="0"/>
              <a:t>fast</a:t>
            </a:r>
          </a:p>
          <a:p>
            <a:r>
              <a:rPr lang="en-US" sz="2400" dirty="0"/>
              <a:t>at prediction; </a:t>
            </a:r>
            <a:r>
              <a:rPr lang="en-US" sz="2400" b="1" dirty="0"/>
              <a:t>slow</a:t>
            </a:r>
            <a:r>
              <a:rPr lang="en-US" sz="2400" dirty="0"/>
              <a:t> for</a:t>
            </a:r>
          </a:p>
          <a:p>
            <a:r>
              <a:rPr lang="en-US" sz="2400" dirty="0"/>
              <a:t>training is ok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9928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</a:t>
            </a:r>
            <a:r>
              <a:rPr lang="en-US" dirty="0" smtClean="0"/>
              <a:t>Neighbors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40089" y="158591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Instead of copying label from nearest neighbor,</a:t>
            </a:r>
          </a:p>
          <a:p>
            <a:r>
              <a:rPr lang="en-US" sz="2400" dirty="0"/>
              <a:t>take </a:t>
            </a:r>
            <a:r>
              <a:rPr lang="en-US" sz="2400" b="1" dirty="0"/>
              <a:t>majority vote </a:t>
            </a:r>
            <a:r>
              <a:rPr lang="en-US" sz="2400" dirty="0"/>
              <a:t>from K closest points</a:t>
            </a:r>
            <a:endParaRPr lang="ru-RU" sz="2400" dirty="0"/>
          </a:p>
        </p:txBody>
      </p:sp>
      <p:grpSp>
        <p:nvGrpSpPr>
          <p:cNvPr id="7" name="Group 19571"/>
          <p:cNvGrpSpPr/>
          <p:nvPr/>
        </p:nvGrpSpPr>
        <p:grpSpPr>
          <a:xfrm>
            <a:off x="1352865" y="2705100"/>
            <a:ext cx="9553260" cy="2393315"/>
            <a:chOff x="0" y="0"/>
            <a:chExt cx="8914952" cy="2082351"/>
          </a:xfrm>
        </p:grpSpPr>
        <p:pic>
          <p:nvPicPr>
            <p:cNvPr id="8" name="Picture 102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2833441" cy="2082350"/>
            </a:xfrm>
            <a:prstGeom prst="rect">
              <a:avLst/>
            </a:prstGeom>
          </p:spPr>
        </p:pic>
        <p:pic>
          <p:nvPicPr>
            <p:cNvPr id="9" name="Picture 102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060353" y="1"/>
              <a:ext cx="2863760" cy="2082350"/>
            </a:xfrm>
            <a:prstGeom prst="rect">
              <a:avLst/>
            </a:prstGeom>
          </p:spPr>
        </p:pic>
        <p:pic>
          <p:nvPicPr>
            <p:cNvPr id="10" name="Picture 103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151029" y="0"/>
              <a:ext cx="2763923" cy="2082350"/>
            </a:xfrm>
            <a:prstGeom prst="rect">
              <a:avLst/>
            </a:prstGeom>
          </p:spPr>
        </p:pic>
      </p:grpSp>
      <p:sp>
        <p:nvSpPr>
          <p:cNvPr id="11" name="Прямоугольник 10"/>
          <p:cNvSpPr/>
          <p:nvPr/>
        </p:nvSpPr>
        <p:spPr>
          <a:xfrm>
            <a:off x="2431261" y="5155773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=1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839567" y="5155773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=3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9098042" y="5155771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725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like?</a:t>
            </a:r>
            <a:endParaRPr lang="ru-RU" dirty="0"/>
          </a:p>
        </p:txBody>
      </p:sp>
      <p:pic>
        <p:nvPicPr>
          <p:cNvPr id="4" name="Picture 10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153" y="1690688"/>
            <a:ext cx="5667693" cy="46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58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9506"/>
          <p:cNvGrpSpPr>
            <a:grpSpLocks noChangeAspect="1"/>
          </p:cNvGrpSpPr>
          <p:nvPr/>
        </p:nvGrpSpPr>
        <p:grpSpPr>
          <a:xfrm>
            <a:off x="3262153" y="1690688"/>
            <a:ext cx="5667693" cy="4659974"/>
            <a:chOff x="0" y="0"/>
            <a:chExt cx="4325452" cy="3556476"/>
          </a:xfrm>
        </p:grpSpPr>
        <p:pic>
          <p:nvPicPr>
            <p:cNvPr id="6" name="Picture 107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325452" cy="3556476"/>
            </a:xfrm>
            <a:prstGeom prst="rect">
              <a:avLst/>
            </a:prstGeom>
          </p:spPr>
        </p:pic>
        <p:sp>
          <p:nvSpPr>
            <p:cNvPr id="7" name="Shape 1081"/>
            <p:cNvSpPr/>
            <p:nvPr/>
          </p:nvSpPr>
          <p:spPr>
            <a:xfrm>
              <a:off x="754746" y="38754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6AA84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Shape 1083"/>
            <p:cNvSpPr/>
            <p:nvPr/>
          </p:nvSpPr>
          <p:spPr>
            <a:xfrm>
              <a:off x="754746" y="252289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6AA84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1085"/>
            <p:cNvSpPr/>
            <p:nvPr/>
          </p:nvSpPr>
          <p:spPr>
            <a:xfrm>
              <a:off x="754746" y="2874221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6AA84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087"/>
            <p:cNvSpPr/>
            <p:nvPr/>
          </p:nvSpPr>
          <p:spPr>
            <a:xfrm>
              <a:off x="754746" y="2171571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6AA84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089"/>
            <p:cNvSpPr/>
            <p:nvPr/>
          </p:nvSpPr>
          <p:spPr>
            <a:xfrm>
              <a:off x="754746" y="322554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091"/>
            <p:cNvSpPr/>
            <p:nvPr/>
          </p:nvSpPr>
          <p:spPr>
            <a:xfrm>
              <a:off x="754746" y="180654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093"/>
            <p:cNvSpPr/>
            <p:nvPr/>
          </p:nvSpPr>
          <p:spPr>
            <a:xfrm>
              <a:off x="754746" y="1455221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1095"/>
            <p:cNvSpPr/>
            <p:nvPr/>
          </p:nvSpPr>
          <p:spPr>
            <a:xfrm>
              <a:off x="754746" y="109704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1097"/>
            <p:cNvSpPr/>
            <p:nvPr/>
          </p:nvSpPr>
          <p:spPr>
            <a:xfrm>
              <a:off x="754746" y="74229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1099"/>
            <p:cNvSpPr/>
            <p:nvPr/>
          </p:nvSpPr>
          <p:spPr>
            <a:xfrm>
              <a:off x="754746" y="3279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0277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Neighbors: Demo Time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40089" y="6111359"/>
            <a:ext cx="5711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8A8"/>
                </a:solidFill>
                <a:hlinkClick r:id="rId2"/>
              </a:rPr>
              <a:t>http://vision.stanford.edu/teaching/cs231n-demos/knn</a:t>
            </a:r>
            <a:r>
              <a:rPr lang="en-US" dirty="0" smtClean="0">
                <a:solidFill>
                  <a:srgbClr val="0098A8"/>
                </a:solidFill>
                <a:hlinkClick r:id="rId2"/>
              </a:rPr>
              <a:t>/</a:t>
            </a:r>
            <a:endParaRPr lang="ru-RU" dirty="0"/>
          </a:p>
        </p:txBody>
      </p:sp>
      <p:pic>
        <p:nvPicPr>
          <p:cNvPr id="5" name="Picture 1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573" y="1690688"/>
            <a:ext cx="4280853" cy="39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9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52575" y="1690688"/>
            <a:ext cx="90868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is the best value of </a:t>
            </a:r>
            <a:r>
              <a:rPr lang="en-US" sz="2800" b="1" i="1" dirty="0"/>
              <a:t>k</a:t>
            </a:r>
            <a:r>
              <a:rPr lang="en-US" sz="2800" dirty="0"/>
              <a:t> to use?</a:t>
            </a:r>
          </a:p>
          <a:p>
            <a:r>
              <a:rPr lang="en-US" sz="2800" dirty="0"/>
              <a:t>What is the best </a:t>
            </a:r>
            <a:r>
              <a:rPr lang="en-US" sz="2800" b="1" dirty="0"/>
              <a:t>distance</a:t>
            </a:r>
            <a:r>
              <a:rPr lang="en-US" sz="2800" dirty="0"/>
              <a:t> to use</a:t>
            </a:r>
            <a:r>
              <a:rPr lang="en-US" sz="2800" dirty="0" smtClean="0"/>
              <a:t>?</a:t>
            </a:r>
          </a:p>
          <a:p>
            <a:endParaRPr lang="en-US" sz="2800" dirty="0"/>
          </a:p>
          <a:p>
            <a:r>
              <a:rPr lang="en-US" sz="2800" dirty="0"/>
              <a:t>These are </a:t>
            </a:r>
            <a:r>
              <a:rPr lang="en-US" sz="2800" b="1" dirty="0" err="1"/>
              <a:t>hyperparameters</a:t>
            </a:r>
            <a:r>
              <a:rPr lang="en-US" sz="2800" dirty="0"/>
              <a:t>: choices about</a:t>
            </a:r>
          </a:p>
          <a:p>
            <a:r>
              <a:rPr lang="en-US" sz="2800" dirty="0"/>
              <a:t>the algorithm that we set rather than </a:t>
            </a:r>
            <a:r>
              <a:rPr lang="en-US" sz="2800" dirty="0" smtClean="0"/>
              <a:t>learn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Very problem-dependent.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Must try them all out and see what works best.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78912" y="552982"/>
            <a:ext cx="2685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Image captioning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2" y="1292333"/>
            <a:ext cx="6526164" cy="39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6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7439025" y="1573144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i="1" dirty="0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= 1 always works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perfectly on training data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04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31972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#2</a:t>
            </a:r>
            <a:r>
              <a:rPr lang="en-US" sz="2400" dirty="0"/>
              <a:t>: Split data into </a:t>
            </a:r>
            <a:r>
              <a:rPr lang="en-US" sz="2400" b="1" dirty="0"/>
              <a:t>train </a:t>
            </a:r>
            <a:r>
              <a:rPr lang="en-US" sz="2400" dirty="0"/>
              <a:t>and </a:t>
            </a:r>
            <a:r>
              <a:rPr lang="en-US" sz="2400" b="1" dirty="0"/>
              <a:t>test</a:t>
            </a:r>
            <a:r>
              <a:rPr lang="en-US" sz="2400" dirty="0"/>
              <a:t>, choose</a:t>
            </a:r>
          </a:p>
          <a:p>
            <a:r>
              <a:rPr lang="en-US" sz="2400" dirty="0" err="1"/>
              <a:t>hyperparameters</a:t>
            </a:r>
            <a:r>
              <a:rPr lang="en-US" sz="2400" dirty="0"/>
              <a:t> that work best on test data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7439025" y="1573144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i="1" dirty="0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= 1 always works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perfectly on training data</a:t>
            </a:r>
            <a:endParaRPr lang="ru-RU" sz="2400" dirty="0"/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418710"/>
              </p:ext>
            </p:extLst>
          </p:nvPr>
        </p:nvGraphicFramePr>
        <p:xfrm>
          <a:off x="838200" y="415301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8677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73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31972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#2</a:t>
            </a:r>
            <a:r>
              <a:rPr lang="en-US" sz="2400" dirty="0"/>
              <a:t>: Split data into </a:t>
            </a:r>
            <a:r>
              <a:rPr lang="en-US" sz="2400" b="1" dirty="0"/>
              <a:t>train </a:t>
            </a:r>
            <a:r>
              <a:rPr lang="en-US" sz="2400" dirty="0"/>
              <a:t>and </a:t>
            </a:r>
            <a:r>
              <a:rPr lang="en-US" sz="2400" b="1" dirty="0"/>
              <a:t>test</a:t>
            </a:r>
            <a:r>
              <a:rPr lang="en-US" sz="2400" dirty="0"/>
              <a:t>, choose</a:t>
            </a:r>
          </a:p>
          <a:p>
            <a:r>
              <a:rPr lang="en-US" sz="2400" dirty="0" err="1"/>
              <a:t>hyperparameters</a:t>
            </a:r>
            <a:r>
              <a:rPr lang="en-US" sz="2400" dirty="0"/>
              <a:t> that work best on test data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7439025" y="1573144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i="1" dirty="0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= 1 always works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perfectly on training data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439025" y="3195522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No idea how algorithm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will perform on new data</a:t>
            </a:r>
            <a:endParaRPr lang="ru-RU" sz="2400" dirty="0"/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418710"/>
              </p:ext>
            </p:extLst>
          </p:nvPr>
        </p:nvGraphicFramePr>
        <p:xfrm>
          <a:off x="838200" y="415301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8677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4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31972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#2</a:t>
            </a:r>
            <a:r>
              <a:rPr lang="en-US" sz="2400" dirty="0"/>
              <a:t>: Split data into </a:t>
            </a:r>
            <a:r>
              <a:rPr lang="en-US" sz="2400" b="1" dirty="0"/>
              <a:t>train </a:t>
            </a:r>
            <a:r>
              <a:rPr lang="en-US" sz="2400" dirty="0"/>
              <a:t>and </a:t>
            </a:r>
            <a:r>
              <a:rPr lang="en-US" sz="2400" b="1" dirty="0"/>
              <a:t>test</a:t>
            </a:r>
            <a:r>
              <a:rPr lang="en-US" sz="2400" dirty="0"/>
              <a:t>, choose</a:t>
            </a:r>
          </a:p>
          <a:p>
            <a:r>
              <a:rPr lang="en-US" sz="2400" dirty="0" err="1"/>
              <a:t>hyperparameters</a:t>
            </a:r>
            <a:r>
              <a:rPr lang="en-US" sz="2400" dirty="0"/>
              <a:t> that work best on test data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199" y="4907867"/>
            <a:ext cx="6429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Idea #3</a:t>
            </a:r>
            <a:r>
              <a:rPr lang="en-US" sz="2400" dirty="0"/>
              <a:t>: Split data into </a:t>
            </a:r>
            <a:r>
              <a:rPr lang="en-US" sz="2400" b="1" dirty="0"/>
              <a:t>train</a:t>
            </a:r>
            <a:r>
              <a:rPr lang="en-US" sz="2400" dirty="0"/>
              <a:t>, </a:t>
            </a:r>
            <a:r>
              <a:rPr lang="en-US" sz="2400" b="1" dirty="0" err="1"/>
              <a:t>val</a:t>
            </a:r>
            <a:r>
              <a:rPr lang="en-US" sz="2400" dirty="0"/>
              <a:t>, and </a:t>
            </a:r>
            <a:r>
              <a:rPr lang="en-US" sz="2400" b="1" dirty="0"/>
              <a:t>test</a:t>
            </a:r>
            <a:r>
              <a:rPr lang="en-US" sz="2400" dirty="0"/>
              <a:t>; choose</a:t>
            </a:r>
          </a:p>
          <a:p>
            <a:r>
              <a:rPr lang="en-US" sz="2400" dirty="0" err="1"/>
              <a:t>hyperparameters</a:t>
            </a:r>
            <a:r>
              <a:rPr lang="en-US" sz="2400" dirty="0"/>
              <a:t> on </a:t>
            </a:r>
            <a:r>
              <a:rPr lang="en-US" sz="2400" dirty="0" err="1"/>
              <a:t>val</a:t>
            </a:r>
            <a:r>
              <a:rPr lang="en-US" sz="2400" dirty="0"/>
              <a:t> and evaluate on test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731109"/>
              </p:ext>
            </p:extLst>
          </p:nvPr>
        </p:nvGraphicFramePr>
        <p:xfrm>
          <a:off x="838200" y="581709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960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1286955937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720990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102254"/>
              </p:ext>
            </p:extLst>
          </p:nvPr>
        </p:nvGraphicFramePr>
        <p:xfrm>
          <a:off x="838200" y="415301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8677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7439025" y="1573144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i="1" dirty="0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= 1 always works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perfectly on training data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439025" y="3195522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No idea how algorithm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will perform on new data</a:t>
            </a:r>
            <a:endParaRPr lang="ru-RU" sz="2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439025" y="5020507"/>
            <a:ext cx="1084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8761D"/>
                </a:solidFill>
              </a:rPr>
              <a:t>Better!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312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199" y="2442262"/>
            <a:ext cx="6734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Idea #4</a:t>
            </a:r>
            <a:r>
              <a:rPr lang="en-US" sz="2400" dirty="0"/>
              <a:t>: </a:t>
            </a:r>
            <a:r>
              <a:rPr lang="en-US" sz="2400" b="1" dirty="0"/>
              <a:t>Cross-Validation</a:t>
            </a:r>
            <a:r>
              <a:rPr lang="en-US" sz="2400" dirty="0"/>
              <a:t>: Split data into </a:t>
            </a:r>
            <a:r>
              <a:rPr lang="en-US" sz="2400" b="1" dirty="0"/>
              <a:t>folds</a:t>
            </a:r>
            <a:r>
              <a:rPr lang="en-US" sz="2400" dirty="0"/>
              <a:t>,</a:t>
            </a:r>
          </a:p>
          <a:p>
            <a:r>
              <a:rPr lang="en-US" sz="2400" dirty="0"/>
              <a:t>try each fold as validation and average the results</a:t>
            </a:r>
            <a:endParaRPr lang="ru-RU" sz="32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89286"/>
              </p:ext>
            </p:extLst>
          </p:nvPr>
        </p:nvGraphicFramePr>
        <p:xfrm>
          <a:off x="838200" y="1690688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236264"/>
              </p:ext>
            </p:extLst>
          </p:nvPr>
        </p:nvGraphicFramePr>
        <p:xfrm>
          <a:off x="838200" y="3438638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045644"/>
              </p:ext>
            </p:extLst>
          </p:nvPr>
        </p:nvGraphicFramePr>
        <p:xfrm>
          <a:off x="838200" y="4335409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72932"/>
              </p:ext>
            </p:extLst>
          </p:nvPr>
        </p:nvGraphicFramePr>
        <p:xfrm>
          <a:off x="838200" y="5232180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838198" y="5934760"/>
            <a:ext cx="10629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Useful for small datasets, but not used too frequently in deep learning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797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pic>
        <p:nvPicPr>
          <p:cNvPr id="9" name="Picture 1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5057775" cy="410535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638925" y="2035206"/>
            <a:ext cx="4953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 of</a:t>
            </a:r>
          </a:p>
          <a:p>
            <a:r>
              <a:rPr lang="en-US" sz="2400" dirty="0"/>
              <a:t>5-fold cross-validation</a:t>
            </a:r>
          </a:p>
          <a:p>
            <a:r>
              <a:rPr lang="en-US" sz="2400" dirty="0"/>
              <a:t>for the value of </a:t>
            </a:r>
            <a:r>
              <a:rPr lang="en-US" sz="2400" b="1" i="1" dirty="0"/>
              <a:t>k</a:t>
            </a:r>
            <a:r>
              <a:rPr lang="en-US" sz="2400" b="1" dirty="0" smtClean="0"/>
              <a:t>.</a:t>
            </a:r>
          </a:p>
          <a:p>
            <a:endParaRPr lang="en-US" sz="2400" b="1" dirty="0"/>
          </a:p>
          <a:p>
            <a:r>
              <a:rPr lang="en-US" sz="2400" dirty="0"/>
              <a:t>The line </a:t>
            </a:r>
            <a:r>
              <a:rPr lang="en-US" sz="2400" dirty="0" smtClean="0"/>
              <a:t>goes through </a:t>
            </a:r>
            <a:r>
              <a:rPr lang="en-US" sz="2400" dirty="0"/>
              <a:t>the mean, </a:t>
            </a:r>
            <a:r>
              <a:rPr lang="en-US" sz="2400" dirty="0" smtClean="0"/>
              <a:t>bars indicated standard deviation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(Seems that k 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dirty="0">
                <a:solidFill>
                  <a:srgbClr val="FF0000"/>
                </a:solidFill>
              </a:rPr>
              <a:t>7 works best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for this data)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on images </a:t>
            </a:r>
            <a:r>
              <a:rPr lang="en-US" b="1" dirty="0"/>
              <a:t>never used.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57638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- Very </a:t>
            </a:r>
            <a:r>
              <a:rPr lang="en-US" sz="2400" dirty="0"/>
              <a:t>slow at test time</a:t>
            </a:r>
          </a:p>
          <a:p>
            <a:r>
              <a:rPr lang="en-US" sz="2400" dirty="0"/>
              <a:t>- Distance metrics on pixels are not informative</a:t>
            </a:r>
            <a:endParaRPr lang="ru-RU" sz="2400" dirty="0"/>
          </a:p>
        </p:txBody>
      </p:sp>
      <p:grpSp>
        <p:nvGrpSpPr>
          <p:cNvPr id="6" name="Group 20334"/>
          <p:cNvGrpSpPr/>
          <p:nvPr/>
        </p:nvGrpSpPr>
        <p:grpSpPr>
          <a:xfrm>
            <a:off x="638175" y="3076892"/>
            <a:ext cx="10839450" cy="2438083"/>
            <a:chOff x="0" y="0"/>
            <a:chExt cx="8048273" cy="1676305"/>
          </a:xfrm>
        </p:grpSpPr>
        <p:pic>
          <p:nvPicPr>
            <p:cNvPr id="7" name="Picture 164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60662" cy="1676305"/>
            </a:xfrm>
            <a:prstGeom prst="rect">
              <a:avLst/>
            </a:prstGeom>
          </p:spPr>
        </p:pic>
        <p:pic>
          <p:nvPicPr>
            <p:cNvPr id="8" name="Picture 164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062537" y="0"/>
              <a:ext cx="1860662" cy="1676305"/>
            </a:xfrm>
            <a:prstGeom prst="rect">
              <a:avLst/>
            </a:prstGeom>
          </p:spPr>
        </p:pic>
        <p:pic>
          <p:nvPicPr>
            <p:cNvPr id="10" name="Picture 165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25074" y="0"/>
              <a:ext cx="1860662" cy="1676305"/>
            </a:xfrm>
            <a:prstGeom prst="rect">
              <a:avLst/>
            </a:prstGeom>
          </p:spPr>
        </p:pic>
        <p:pic>
          <p:nvPicPr>
            <p:cNvPr id="11" name="Picture 165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187611" y="0"/>
              <a:ext cx="1860662" cy="1676305"/>
            </a:xfrm>
            <a:prstGeom prst="rect">
              <a:avLst/>
            </a:prstGeom>
          </p:spPr>
        </p:pic>
      </p:grpSp>
      <p:sp>
        <p:nvSpPr>
          <p:cNvPr id="5" name="Прямоугольник 4"/>
          <p:cNvSpPr/>
          <p:nvPr/>
        </p:nvSpPr>
        <p:spPr>
          <a:xfrm>
            <a:off x="2026727" y="5832057"/>
            <a:ext cx="7896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(all 3 images have same L2 distance to the one on the left)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536849" y="2614622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Original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203063" y="2614622"/>
            <a:ext cx="757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Boxed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838018" y="2614622"/>
            <a:ext cx="84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Shifted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472974" y="2614622"/>
            <a:ext cx="781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Tinted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090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on images </a:t>
            </a:r>
            <a:r>
              <a:rPr lang="en-US" b="1" dirty="0"/>
              <a:t>never used.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57638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- Curse of dimensionality</a:t>
            </a:r>
            <a:endParaRPr lang="ru-RU" sz="2400" dirty="0"/>
          </a:p>
        </p:txBody>
      </p:sp>
      <p:grpSp>
        <p:nvGrpSpPr>
          <p:cNvPr id="16" name="Group 20742"/>
          <p:cNvGrpSpPr/>
          <p:nvPr/>
        </p:nvGrpSpPr>
        <p:grpSpPr>
          <a:xfrm>
            <a:off x="838200" y="4450080"/>
            <a:ext cx="1975485" cy="129600"/>
            <a:chOff x="0" y="0"/>
            <a:chExt cx="1976100" cy="129600"/>
          </a:xfrm>
        </p:grpSpPr>
        <p:sp>
          <p:nvSpPr>
            <p:cNvPr id="17" name="Shape 1692"/>
            <p:cNvSpPr/>
            <p:nvPr/>
          </p:nvSpPr>
          <p:spPr>
            <a:xfrm>
              <a:off x="0" y="64800"/>
              <a:ext cx="1976100" cy="0"/>
            </a:xfrm>
            <a:custGeom>
              <a:avLst/>
              <a:gdLst/>
              <a:ahLst/>
              <a:cxnLst/>
              <a:rect l="0" t="0" r="0" b="0"/>
              <a:pathLst>
                <a:path w="1976100">
                  <a:moveTo>
                    <a:pt x="0" y="0"/>
                  </a:moveTo>
                  <a:lnTo>
                    <a:pt x="1976100" y="0"/>
                  </a:lnTo>
                </a:path>
              </a:pathLst>
            </a:custGeom>
            <a:ln w="2857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1693"/>
            <p:cNvSpPr/>
            <p:nvPr/>
          </p:nvSpPr>
          <p:spPr>
            <a:xfrm>
              <a:off x="137675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1694"/>
            <p:cNvSpPr/>
            <p:nvPr/>
          </p:nvSpPr>
          <p:spPr>
            <a:xfrm>
              <a:off x="137675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1695"/>
            <p:cNvSpPr/>
            <p:nvPr/>
          </p:nvSpPr>
          <p:spPr>
            <a:xfrm>
              <a:off x="636788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1696"/>
            <p:cNvSpPr/>
            <p:nvPr/>
          </p:nvSpPr>
          <p:spPr>
            <a:xfrm>
              <a:off x="636788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1697"/>
            <p:cNvSpPr/>
            <p:nvPr/>
          </p:nvSpPr>
          <p:spPr>
            <a:xfrm>
              <a:off x="1673575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1698"/>
            <p:cNvSpPr/>
            <p:nvPr/>
          </p:nvSpPr>
          <p:spPr>
            <a:xfrm>
              <a:off x="1673575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1699"/>
            <p:cNvSpPr/>
            <p:nvPr/>
          </p:nvSpPr>
          <p:spPr>
            <a:xfrm>
              <a:off x="1135888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1700"/>
            <p:cNvSpPr/>
            <p:nvPr/>
          </p:nvSpPr>
          <p:spPr>
            <a:xfrm>
              <a:off x="1135888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grpSp>
        <p:nvGrpSpPr>
          <p:cNvPr id="26" name="Group 20744"/>
          <p:cNvGrpSpPr/>
          <p:nvPr/>
        </p:nvGrpSpPr>
        <p:grpSpPr>
          <a:xfrm>
            <a:off x="3886200" y="3227820"/>
            <a:ext cx="2438400" cy="2372880"/>
            <a:chOff x="0" y="487820"/>
            <a:chExt cx="1976100" cy="1976100"/>
          </a:xfrm>
        </p:grpSpPr>
        <p:sp>
          <p:nvSpPr>
            <p:cNvPr id="27" name="Shape 23825"/>
            <p:cNvSpPr/>
            <p:nvPr/>
          </p:nvSpPr>
          <p:spPr>
            <a:xfrm>
              <a:off x="0" y="487820"/>
              <a:ext cx="1976100" cy="1976100"/>
            </a:xfrm>
            <a:custGeom>
              <a:avLst/>
              <a:gdLst/>
              <a:ahLst/>
              <a:cxnLst/>
              <a:rect l="0" t="0" r="0" b="0"/>
              <a:pathLst>
                <a:path w="1976100" h="1976100">
                  <a:moveTo>
                    <a:pt x="0" y="0"/>
                  </a:moveTo>
                  <a:lnTo>
                    <a:pt x="1976100" y="0"/>
                  </a:lnTo>
                  <a:lnTo>
                    <a:pt x="1976100" y="1976100"/>
                  </a:lnTo>
                  <a:lnTo>
                    <a:pt x="0" y="1976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1702"/>
            <p:cNvSpPr/>
            <p:nvPr/>
          </p:nvSpPr>
          <p:spPr>
            <a:xfrm>
              <a:off x="0" y="487820"/>
              <a:ext cx="1976100" cy="1976100"/>
            </a:xfrm>
            <a:custGeom>
              <a:avLst/>
              <a:gdLst/>
              <a:ahLst/>
              <a:cxnLst/>
              <a:rect l="0" t="0" r="0" b="0"/>
              <a:pathLst>
                <a:path w="1976100" h="1976100">
                  <a:moveTo>
                    <a:pt x="0" y="0"/>
                  </a:moveTo>
                  <a:lnTo>
                    <a:pt x="1976100" y="0"/>
                  </a:lnTo>
                  <a:lnTo>
                    <a:pt x="1976100" y="1976100"/>
                  </a:lnTo>
                  <a:lnTo>
                    <a:pt x="0" y="19761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1703"/>
            <p:cNvSpPr/>
            <p:nvPr/>
          </p:nvSpPr>
          <p:spPr>
            <a:xfrm>
              <a:off x="155300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1704"/>
            <p:cNvSpPr/>
            <p:nvPr/>
          </p:nvSpPr>
          <p:spPr>
            <a:xfrm>
              <a:off x="155300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1705"/>
            <p:cNvSpPr/>
            <p:nvPr/>
          </p:nvSpPr>
          <p:spPr>
            <a:xfrm>
              <a:off x="1172812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1706"/>
            <p:cNvSpPr/>
            <p:nvPr/>
          </p:nvSpPr>
          <p:spPr>
            <a:xfrm>
              <a:off x="1172812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1707"/>
            <p:cNvSpPr/>
            <p:nvPr/>
          </p:nvSpPr>
          <p:spPr>
            <a:xfrm>
              <a:off x="1691200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1708"/>
            <p:cNvSpPr/>
            <p:nvPr/>
          </p:nvSpPr>
          <p:spPr>
            <a:xfrm>
              <a:off x="1691200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1709"/>
            <p:cNvSpPr/>
            <p:nvPr/>
          </p:nvSpPr>
          <p:spPr>
            <a:xfrm>
              <a:off x="654413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1710"/>
            <p:cNvSpPr/>
            <p:nvPr/>
          </p:nvSpPr>
          <p:spPr>
            <a:xfrm>
              <a:off x="654413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1711"/>
            <p:cNvSpPr/>
            <p:nvPr/>
          </p:nvSpPr>
          <p:spPr>
            <a:xfrm>
              <a:off x="155300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1712"/>
            <p:cNvSpPr/>
            <p:nvPr/>
          </p:nvSpPr>
          <p:spPr>
            <a:xfrm>
              <a:off x="155300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Shape 1713"/>
            <p:cNvSpPr/>
            <p:nvPr/>
          </p:nvSpPr>
          <p:spPr>
            <a:xfrm>
              <a:off x="654413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1714"/>
            <p:cNvSpPr/>
            <p:nvPr/>
          </p:nvSpPr>
          <p:spPr>
            <a:xfrm>
              <a:off x="654413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Shape 1715"/>
            <p:cNvSpPr/>
            <p:nvPr/>
          </p:nvSpPr>
          <p:spPr>
            <a:xfrm>
              <a:off x="1691200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1716"/>
            <p:cNvSpPr/>
            <p:nvPr/>
          </p:nvSpPr>
          <p:spPr>
            <a:xfrm>
              <a:off x="1691200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1717"/>
            <p:cNvSpPr/>
            <p:nvPr/>
          </p:nvSpPr>
          <p:spPr>
            <a:xfrm>
              <a:off x="1153512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Shape 1718"/>
            <p:cNvSpPr/>
            <p:nvPr/>
          </p:nvSpPr>
          <p:spPr>
            <a:xfrm>
              <a:off x="1153512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5" name="Shape 1719"/>
            <p:cNvSpPr/>
            <p:nvPr/>
          </p:nvSpPr>
          <p:spPr>
            <a:xfrm>
              <a:off x="155300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6" name="Shape 1720"/>
            <p:cNvSpPr/>
            <p:nvPr/>
          </p:nvSpPr>
          <p:spPr>
            <a:xfrm>
              <a:off x="155300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7" name="Shape 1721"/>
            <p:cNvSpPr/>
            <p:nvPr/>
          </p:nvSpPr>
          <p:spPr>
            <a:xfrm>
              <a:off x="654413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8" name="Shape 1722"/>
            <p:cNvSpPr/>
            <p:nvPr/>
          </p:nvSpPr>
          <p:spPr>
            <a:xfrm>
              <a:off x="654413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Shape 1723"/>
            <p:cNvSpPr/>
            <p:nvPr/>
          </p:nvSpPr>
          <p:spPr>
            <a:xfrm>
              <a:off x="1691200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Shape 1724"/>
            <p:cNvSpPr/>
            <p:nvPr/>
          </p:nvSpPr>
          <p:spPr>
            <a:xfrm>
              <a:off x="1691200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1" name="Shape 1725"/>
            <p:cNvSpPr/>
            <p:nvPr/>
          </p:nvSpPr>
          <p:spPr>
            <a:xfrm>
              <a:off x="1153512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2" name="Shape 1726"/>
            <p:cNvSpPr/>
            <p:nvPr/>
          </p:nvSpPr>
          <p:spPr>
            <a:xfrm>
              <a:off x="1153512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Shape 1727"/>
            <p:cNvSpPr/>
            <p:nvPr/>
          </p:nvSpPr>
          <p:spPr>
            <a:xfrm>
              <a:off x="1553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4" name="Shape 1728"/>
            <p:cNvSpPr/>
            <p:nvPr/>
          </p:nvSpPr>
          <p:spPr>
            <a:xfrm>
              <a:off x="1553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Shape 1729"/>
            <p:cNvSpPr/>
            <p:nvPr/>
          </p:nvSpPr>
          <p:spPr>
            <a:xfrm>
              <a:off x="11728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Shape 1730"/>
            <p:cNvSpPr/>
            <p:nvPr/>
          </p:nvSpPr>
          <p:spPr>
            <a:xfrm>
              <a:off x="11728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Shape 1731"/>
            <p:cNvSpPr/>
            <p:nvPr/>
          </p:nvSpPr>
          <p:spPr>
            <a:xfrm>
              <a:off x="16912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Shape 1732"/>
            <p:cNvSpPr/>
            <p:nvPr/>
          </p:nvSpPr>
          <p:spPr>
            <a:xfrm>
              <a:off x="16912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Shape 1733"/>
            <p:cNvSpPr/>
            <p:nvPr/>
          </p:nvSpPr>
          <p:spPr>
            <a:xfrm>
              <a:off x="654413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0" name="Shape 1734"/>
            <p:cNvSpPr/>
            <p:nvPr/>
          </p:nvSpPr>
          <p:spPr>
            <a:xfrm>
              <a:off x="654413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grpSp>
        <p:nvGrpSpPr>
          <p:cNvPr id="64" name="Group 20746"/>
          <p:cNvGrpSpPr/>
          <p:nvPr/>
        </p:nvGrpSpPr>
        <p:grpSpPr>
          <a:xfrm>
            <a:off x="7714909" y="2335017"/>
            <a:ext cx="3515065" cy="3265683"/>
            <a:chOff x="0" y="436042"/>
            <a:chExt cx="2754900" cy="2663700"/>
          </a:xfrm>
        </p:grpSpPr>
        <p:sp>
          <p:nvSpPr>
            <p:cNvPr id="65" name="Shape 23823"/>
            <p:cNvSpPr/>
            <p:nvPr/>
          </p:nvSpPr>
          <p:spPr>
            <a:xfrm>
              <a:off x="0" y="1168027"/>
              <a:ext cx="2022916" cy="1931715"/>
            </a:xfrm>
            <a:custGeom>
              <a:avLst/>
              <a:gdLst/>
              <a:ahLst/>
              <a:cxnLst/>
              <a:rect l="0" t="0" r="0" b="0"/>
              <a:pathLst>
                <a:path w="2022916" h="1931715">
                  <a:moveTo>
                    <a:pt x="0" y="0"/>
                  </a:moveTo>
                  <a:lnTo>
                    <a:pt x="2022916" y="0"/>
                  </a:lnTo>
                  <a:lnTo>
                    <a:pt x="2022916" y="1931715"/>
                  </a:lnTo>
                  <a:lnTo>
                    <a:pt x="0" y="1931715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6" name="Shape 1736"/>
            <p:cNvSpPr/>
            <p:nvPr/>
          </p:nvSpPr>
          <p:spPr>
            <a:xfrm>
              <a:off x="2022916" y="436042"/>
              <a:ext cx="731984" cy="2663700"/>
            </a:xfrm>
            <a:custGeom>
              <a:avLst/>
              <a:gdLst/>
              <a:ahLst/>
              <a:cxnLst/>
              <a:rect l="0" t="0" r="0" b="0"/>
              <a:pathLst>
                <a:path w="731984" h="2663700">
                  <a:moveTo>
                    <a:pt x="731984" y="0"/>
                  </a:moveTo>
                  <a:lnTo>
                    <a:pt x="731984" y="1931715"/>
                  </a:lnTo>
                  <a:lnTo>
                    <a:pt x="0" y="2663700"/>
                  </a:lnTo>
                  <a:lnTo>
                    <a:pt x="0" y="731985"/>
                  </a:lnTo>
                  <a:lnTo>
                    <a:pt x="73198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EBEB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7" name="Shape 1737"/>
            <p:cNvSpPr/>
            <p:nvPr/>
          </p:nvSpPr>
          <p:spPr>
            <a:xfrm>
              <a:off x="0" y="436042"/>
              <a:ext cx="2754900" cy="731985"/>
            </a:xfrm>
            <a:custGeom>
              <a:avLst/>
              <a:gdLst/>
              <a:ahLst/>
              <a:cxnLst/>
              <a:rect l="0" t="0" r="0" b="0"/>
              <a:pathLst>
                <a:path w="2754900" h="731985">
                  <a:moveTo>
                    <a:pt x="731985" y="0"/>
                  </a:moveTo>
                  <a:lnTo>
                    <a:pt x="2754900" y="0"/>
                  </a:lnTo>
                  <a:lnTo>
                    <a:pt x="2022916" y="731985"/>
                  </a:lnTo>
                  <a:lnTo>
                    <a:pt x="0" y="731985"/>
                  </a:lnTo>
                  <a:lnTo>
                    <a:pt x="73198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1F1F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8" name="Shape 1740"/>
            <p:cNvSpPr/>
            <p:nvPr/>
          </p:nvSpPr>
          <p:spPr>
            <a:xfrm>
              <a:off x="0" y="436042"/>
              <a:ext cx="2754900" cy="2663700"/>
            </a:xfrm>
            <a:custGeom>
              <a:avLst/>
              <a:gdLst/>
              <a:ahLst/>
              <a:cxnLst/>
              <a:rect l="0" t="0" r="0" b="0"/>
              <a:pathLst>
                <a:path w="2754900" h="2663700">
                  <a:moveTo>
                    <a:pt x="0" y="731985"/>
                  </a:moveTo>
                  <a:lnTo>
                    <a:pt x="731985" y="0"/>
                  </a:lnTo>
                  <a:lnTo>
                    <a:pt x="2754900" y="0"/>
                  </a:lnTo>
                  <a:lnTo>
                    <a:pt x="2754900" y="1931715"/>
                  </a:lnTo>
                  <a:lnTo>
                    <a:pt x="2022916" y="2663700"/>
                  </a:lnTo>
                  <a:lnTo>
                    <a:pt x="0" y="26637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9" name="Shape 1741"/>
            <p:cNvSpPr/>
            <p:nvPr/>
          </p:nvSpPr>
          <p:spPr>
            <a:xfrm>
              <a:off x="0" y="436042"/>
              <a:ext cx="2754900" cy="731985"/>
            </a:xfrm>
            <a:custGeom>
              <a:avLst/>
              <a:gdLst/>
              <a:ahLst/>
              <a:cxnLst/>
              <a:rect l="0" t="0" r="0" b="0"/>
              <a:pathLst>
                <a:path w="2754900" h="731985">
                  <a:moveTo>
                    <a:pt x="0" y="731985"/>
                  </a:moveTo>
                  <a:lnTo>
                    <a:pt x="2022916" y="731985"/>
                  </a:lnTo>
                  <a:lnTo>
                    <a:pt x="27549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0" name="Shape 1742"/>
            <p:cNvSpPr/>
            <p:nvPr/>
          </p:nvSpPr>
          <p:spPr>
            <a:xfrm>
              <a:off x="2022916" y="1168027"/>
              <a:ext cx="0" cy="1931715"/>
            </a:xfrm>
            <a:custGeom>
              <a:avLst/>
              <a:gdLst/>
              <a:ahLst/>
              <a:cxnLst/>
              <a:rect l="0" t="0" r="0" b="0"/>
              <a:pathLst>
                <a:path h="1931715">
                  <a:moveTo>
                    <a:pt x="0" y="0"/>
                  </a:moveTo>
                  <a:lnTo>
                    <a:pt x="0" y="1931715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1" name="Shape 1743"/>
            <p:cNvSpPr/>
            <p:nvPr/>
          </p:nvSpPr>
          <p:spPr>
            <a:xfrm>
              <a:off x="98325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2" name="Shape 1744"/>
            <p:cNvSpPr/>
            <p:nvPr/>
          </p:nvSpPr>
          <p:spPr>
            <a:xfrm>
              <a:off x="98325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3" name="Shape 1745"/>
            <p:cNvSpPr/>
            <p:nvPr/>
          </p:nvSpPr>
          <p:spPr>
            <a:xfrm>
              <a:off x="1115837" y="27211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1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1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4" name="Shape 1746"/>
            <p:cNvSpPr/>
            <p:nvPr/>
          </p:nvSpPr>
          <p:spPr>
            <a:xfrm>
              <a:off x="1115837" y="27211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1" y="0"/>
                  </a:cubicBezTo>
                  <a:lnTo>
                    <a:pt x="64801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1" y="129600"/>
                  </a:cubicBezTo>
                  <a:lnTo>
                    <a:pt x="64801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5" name="Shape 1747"/>
            <p:cNvSpPr/>
            <p:nvPr/>
          </p:nvSpPr>
          <p:spPr>
            <a:xfrm>
              <a:off x="1634225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6" name="Shape 1748"/>
            <p:cNvSpPr/>
            <p:nvPr/>
          </p:nvSpPr>
          <p:spPr>
            <a:xfrm>
              <a:off x="1634225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7" name="Shape 1749"/>
            <p:cNvSpPr/>
            <p:nvPr/>
          </p:nvSpPr>
          <p:spPr>
            <a:xfrm>
              <a:off x="597438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8" name="Shape 1750"/>
            <p:cNvSpPr/>
            <p:nvPr/>
          </p:nvSpPr>
          <p:spPr>
            <a:xfrm>
              <a:off x="597438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9" name="Shape 1751"/>
            <p:cNvSpPr/>
            <p:nvPr/>
          </p:nvSpPr>
          <p:spPr>
            <a:xfrm>
              <a:off x="98325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0" name="Shape 1752"/>
            <p:cNvSpPr/>
            <p:nvPr/>
          </p:nvSpPr>
          <p:spPr>
            <a:xfrm>
              <a:off x="98325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1" name="Shape 1753"/>
            <p:cNvSpPr/>
            <p:nvPr/>
          </p:nvSpPr>
          <p:spPr>
            <a:xfrm>
              <a:off x="597438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2" name="Shape 1754"/>
            <p:cNvSpPr/>
            <p:nvPr/>
          </p:nvSpPr>
          <p:spPr>
            <a:xfrm>
              <a:off x="597438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3" name="Shape 1755"/>
            <p:cNvSpPr/>
            <p:nvPr/>
          </p:nvSpPr>
          <p:spPr>
            <a:xfrm>
              <a:off x="1634225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4" name="Shape 1756"/>
            <p:cNvSpPr/>
            <p:nvPr/>
          </p:nvSpPr>
          <p:spPr>
            <a:xfrm>
              <a:off x="1634225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5" name="Shape 1757"/>
            <p:cNvSpPr/>
            <p:nvPr/>
          </p:nvSpPr>
          <p:spPr>
            <a:xfrm>
              <a:off x="1096538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6" name="Shape 1758"/>
            <p:cNvSpPr/>
            <p:nvPr/>
          </p:nvSpPr>
          <p:spPr>
            <a:xfrm>
              <a:off x="1096538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7" name="Shape 1759"/>
            <p:cNvSpPr/>
            <p:nvPr/>
          </p:nvSpPr>
          <p:spPr>
            <a:xfrm>
              <a:off x="98325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8" name="Shape 1760"/>
            <p:cNvSpPr/>
            <p:nvPr/>
          </p:nvSpPr>
          <p:spPr>
            <a:xfrm>
              <a:off x="98325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9" name="Shape 1761"/>
            <p:cNvSpPr/>
            <p:nvPr/>
          </p:nvSpPr>
          <p:spPr>
            <a:xfrm>
              <a:off x="597438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0" name="Shape 1762"/>
            <p:cNvSpPr/>
            <p:nvPr/>
          </p:nvSpPr>
          <p:spPr>
            <a:xfrm>
              <a:off x="597438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1" name="Shape 1763"/>
            <p:cNvSpPr/>
            <p:nvPr/>
          </p:nvSpPr>
          <p:spPr>
            <a:xfrm>
              <a:off x="1634225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2" name="Shape 1764"/>
            <p:cNvSpPr/>
            <p:nvPr/>
          </p:nvSpPr>
          <p:spPr>
            <a:xfrm>
              <a:off x="1634225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3" name="Shape 1765"/>
            <p:cNvSpPr/>
            <p:nvPr/>
          </p:nvSpPr>
          <p:spPr>
            <a:xfrm>
              <a:off x="1096538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4" name="Shape 1766"/>
            <p:cNvSpPr/>
            <p:nvPr/>
          </p:nvSpPr>
          <p:spPr>
            <a:xfrm>
              <a:off x="1096538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5" name="Shape 1767"/>
            <p:cNvSpPr/>
            <p:nvPr/>
          </p:nvSpPr>
          <p:spPr>
            <a:xfrm>
              <a:off x="98325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6" name="Shape 1768"/>
            <p:cNvSpPr/>
            <p:nvPr/>
          </p:nvSpPr>
          <p:spPr>
            <a:xfrm>
              <a:off x="98325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7" name="Shape 1769"/>
            <p:cNvSpPr/>
            <p:nvPr/>
          </p:nvSpPr>
          <p:spPr>
            <a:xfrm>
              <a:off x="1115825" y="145020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8" name="Shape 1770"/>
            <p:cNvSpPr/>
            <p:nvPr/>
          </p:nvSpPr>
          <p:spPr>
            <a:xfrm>
              <a:off x="1115825" y="145020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9" name="Shape 1771"/>
            <p:cNvSpPr/>
            <p:nvPr/>
          </p:nvSpPr>
          <p:spPr>
            <a:xfrm>
              <a:off x="1634225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0" name="Shape 1772"/>
            <p:cNvSpPr/>
            <p:nvPr/>
          </p:nvSpPr>
          <p:spPr>
            <a:xfrm>
              <a:off x="1634225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1" name="Shape 1773"/>
            <p:cNvSpPr/>
            <p:nvPr/>
          </p:nvSpPr>
          <p:spPr>
            <a:xfrm>
              <a:off x="597438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2" name="Shape 1774"/>
            <p:cNvSpPr/>
            <p:nvPr/>
          </p:nvSpPr>
          <p:spPr>
            <a:xfrm>
              <a:off x="597438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3" name="Shape 1775"/>
            <p:cNvSpPr/>
            <p:nvPr/>
          </p:nvSpPr>
          <p:spPr>
            <a:xfrm>
              <a:off x="239775" y="9950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4" name="Shape 1776"/>
            <p:cNvSpPr/>
            <p:nvPr/>
          </p:nvSpPr>
          <p:spPr>
            <a:xfrm>
              <a:off x="239775" y="9950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5" name="Shape 1777"/>
            <p:cNvSpPr/>
            <p:nvPr/>
          </p:nvSpPr>
          <p:spPr>
            <a:xfrm>
              <a:off x="403125" y="8236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80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6" name="Shape 1778"/>
            <p:cNvSpPr/>
            <p:nvPr/>
          </p:nvSpPr>
          <p:spPr>
            <a:xfrm>
              <a:off x="403125" y="8236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80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7" name="Shape 1779"/>
            <p:cNvSpPr/>
            <p:nvPr/>
          </p:nvSpPr>
          <p:spPr>
            <a:xfrm>
              <a:off x="571725" y="6520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1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1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8" name="Shape 1780"/>
            <p:cNvSpPr/>
            <p:nvPr/>
          </p:nvSpPr>
          <p:spPr>
            <a:xfrm>
              <a:off x="571725" y="6520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1" y="0"/>
                  </a:cubicBezTo>
                  <a:lnTo>
                    <a:pt x="64801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1" y="129600"/>
                  </a:cubicBezTo>
                  <a:lnTo>
                    <a:pt x="64801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9" name="Shape 1781"/>
            <p:cNvSpPr/>
            <p:nvPr/>
          </p:nvSpPr>
          <p:spPr>
            <a:xfrm>
              <a:off x="724125" y="48045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1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1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0" name="Shape 1782"/>
            <p:cNvSpPr/>
            <p:nvPr/>
          </p:nvSpPr>
          <p:spPr>
            <a:xfrm>
              <a:off x="724125" y="48045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1" y="0"/>
                  </a:cubicBezTo>
                  <a:lnTo>
                    <a:pt x="64801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1" y="129600"/>
                  </a:cubicBezTo>
                  <a:lnTo>
                    <a:pt x="64801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1" name="Shape 1783"/>
            <p:cNvSpPr/>
            <p:nvPr/>
          </p:nvSpPr>
          <p:spPr>
            <a:xfrm>
              <a:off x="675650" y="10097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2" name="Shape 1784"/>
            <p:cNvSpPr/>
            <p:nvPr/>
          </p:nvSpPr>
          <p:spPr>
            <a:xfrm>
              <a:off x="675650" y="10097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3" name="Shape 1785"/>
            <p:cNvSpPr/>
            <p:nvPr/>
          </p:nvSpPr>
          <p:spPr>
            <a:xfrm>
              <a:off x="839000" y="838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4" name="Shape 1786"/>
            <p:cNvSpPr/>
            <p:nvPr/>
          </p:nvSpPr>
          <p:spPr>
            <a:xfrm>
              <a:off x="839000" y="838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5" name="Shape 1787"/>
            <p:cNvSpPr/>
            <p:nvPr/>
          </p:nvSpPr>
          <p:spPr>
            <a:xfrm>
              <a:off x="1007601" y="6667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6" name="Shape 1788"/>
            <p:cNvSpPr/>
            <p:nvPr/>
          </p:nvSpPr>
          <p:spPr>
            <a:xfrm>
              <a:off x="1007601" y="6667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7" name="Shape 1789"/>
            <p:cNvSpPr/>
            <p:nvPr/>
          </p:nvSpPr>
          <p:spPr>
            <a:xfrm>
              <a:off x="1160001" y="4951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8" name="Shape 1790"/>
            <p:cNvSpPr/>
            <p:nvPr/>
          </p:nvSpPr>
          <p:spPr>
            <a:xfrm>
              <a:off x="1160001" y="4951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9" name="Shape 1791"/>
            <p:cNvSpPr/>
            <p:nvPr/>
          </p:nvSpPr>
          <p:spPr>
            <a:xfrm>
              <a:off x="1224900" y="10082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0" name="Shape 1792"/>
            <p:cNvSpPr/>
            <p:nvPr/>
          </p:nvSpPr>
          <p:spPr>
            <a:xfrm>
              <a:off x="1224900" y="10082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1" name="Shape 1793"/>
            <p:cNvSpPr/>
            <p:nvPr/>
          </p:nvSpPr>
          <p:spPr>
            <a:xfrm>
              <a:off x="1388250" y="8368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2" name="Shape 1794"/>
            <p:cNvSpPr/>
            <p:nvPr/>
          </p:nvSpPr>
          <p:spPr>
            <a:xfrm>
              <a:off x="1388250" y="8368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3" name="Shape 1795"/>
            <p:cNvSpPr/>
            <p:nvPr/>
          </p:nvSpPr>
          <p:spPr>
            <a:xfrm>
              <a:off x="1556850" y="6652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4" name="Shape 1796"/>
            <p:cNvSpPr/>
            <p:nvPr/>
          </p:nvSpPr>
          <p:spPr>
            <a:xfrm>
              <a:off x="1556850" y="6652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5" name="Shape 1797"/>
            <p:cNvSpPr/>
            <p:nvPr/>
          </p:nvSpPr>
          <p:spPr>
            <a:xfrm>
              <a:off x="1709250" y="493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6" name="Shape 1798"/>
            <p:cNvSpPr/>
            <p:nvPr/>
          </p:nvSpPr>
          <p:spPr>
            <a:xfrm>
              <a:off x="1709250" y="493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7" name="Shape 1799"/>
            <p:cNvSpPr/>
            <p:nvPr/>
          </p:nvSpPr>
          <p:spPr>
            <a:xfrm>
              <a:off x="1717475" y="10148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8" name="Shape 1800"/>
            <p:cNvSpPr/>
            <p:nvPr/>
          </p:nvSpPr>
          <p:spPr>
            <a:xfrm>
              <a:off x="1717475" y="10148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9" name="Shape 1801"/>
            <p:cNvSpPr/>
            <p:nvPr/>
          </p:nvSpPr>
          <p:spPr>
            <a:xfrm>
              <a:off x="1880826" y="8434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0" name="Shape 1802"/>
            <p:cNvSpPr/>
            <p:nvPr/>
          </p:nvSpPr>
          <p:spPr>
            <a:xfrm>
              <a:off x="1880826" y="8434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1" name="Shape 1803"/>
            <p:cNvSpPr/>
            <p:nvPr/>
          </p:nvSpPr>
          <p:spPr>
            <a:xfrm>
              <a:off x="2049425" y="6718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2" name="Shape 1804"/>
            <p:cNvSpPr/>
            <p:nvPr/>
          </p:nvSpPr>
          <p:spPr>
            <a:xfrm>
              <a:off x="2049425" y="6718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3" name="Shape 1805"/>
            <p:cNvSpPr/>
            <p:nvPr/>
          </p:nvSpPr>
          <p:spPr>
            <a:xfrm>
              <a:off x="2201825" y="500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4" name="Shape 1806"/>
            <p:cNvSpPr/>
            <p:nvPr/>
          </p:nvSpPr>
          <p:spPr>
            <a:xfrm>
              <a:off x="2201825" y="500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5" name="Shape 1807"/>
            <p:cNvSpPr/>
            <p:nvPr/>
          </p:nvSpPr>
          <p:spPr>
            <a:xfrm>
              <a:off x="2078200" y="1278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6" name="Shape 1808"/>
            <p:cNvSpPr/>
            <p:nvPr/>
          </p:nvSpPr>
          <p:spPr>
            <a:xfrm>
              <a:off x="2078200" y="1278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7" name="Shape 1809"/>
            <p:cNvSpPr/>
            <p:nvPr/>
          </p:nvSpPr>
          <p:spPr>
            <a:xfrm>
              <a:off x="2068625" y="172260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8" name="Shape 1810"/>
            <p:cNvSpPr/>
            <p:nvPr/>
          </p:nvSpPr>
          <p:spPr>
            <a:xfrm>
              <a:off x="2068625" y="172260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9" name="Shape 1811"/>
            <p:cNvSpPr/>
            <p:nvPr/>
          </p:nvSpPr>
          <p:spPr>
            <a:xfrm>
              <a:off x="2067125" y="21827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0" name="Shape 1812"/>
            <p:cNvSpPr/>
            <p:nvPr/>
          </p:nvSpPr>
          <p:spPr>
            <a:xfrm>
              <a:off x="2067125" y="21827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1" name="Shape 1813"/>
            <p:cNvSpPr/>
            <p:nvPr/>
          </p:nvSpPr>
          <p:spPr>
            <a:xfrm>
              <a:off x="2065650" y="25862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2" name="Shape 1814"/>
            <p:cNvSpPr/>
            <p:nvPr/>
          </p:nvSpPr>
          <p:spPr>
            <a:xfrm>
              <a:off x="2065650" y="25862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3" name="Shape 1815"/>
            <p:cNvSpPr/>
            <p:nvPr/>
          </p:nvSpPr>
          <p:spPr>
            <a:xfrm>
              <a:off x="2246800" y="11070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4" name="Shape 1816"/>
            <p:cNvSpPr/>
            <p:nvPr/>
          </p:nvSpPr>
          <p:spPr>
            <a:xfrm>
              <a:off x="2246800" y="11070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5" name="Shape 1817"/>
            <p:cNvSpPr/>
            <p:nvPr/>
          </p:nvSpPr>
          <p:spPr>
            <a:xfrm>
              <a:off x="2237226" y="1551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6" name="Shape 1818"/>
            <p:cNvSpPr/>
            <p:nvPr/>
          </p:nvSpPr>
          <p:spPr>
            <a:xfrm>
              <a:off x="2237226" y="1551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7" name="Shape 1819"/>
            <p:cNvSpPr/>
            <p:nvPr/>
          </p:nvSpPr>
          <p:spPr>
            <a:xfrm>
              <a:off x="2235725" y="20112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1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1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8" name="Shape 1820"/>
            <p:cNvSpPr/>
            <p:nvPr/>
          </p:nvSpPr>
          <p:spPr>
            <a:xfrm>
              <a:off x="2235725" y="20112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1" y="0"/>
                  </a:cubicBezTo>
                  <a:lnTo>
                    <a:pt x="64801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1" y="129600"/>
                  </a:cubicBezTo>
                  <a:lnTo>
                    <a:pt x="64801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9" name="Shape 1821"/>
            <p:cNvSpPr/>
            <p:nvPr/>
          </p:nvSpPr>
          <p:spPr>
            <a:xfrm>
              <a:off x="2234251" y="2414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0" name="Shape 1822"/>
            <p:cNvSpPr/>
            <p:nvPr/>
          </p:nvSpPr>
          <p:spPr>
            <a:xfrm>
              <a:off x="2234251" y="2414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1" name="Shape 1823"/>
            <p:cNvSpPr/>
            <p:nvPr/>
          </p:nvSpPr>
          <p:spPr>
            <a:xfrm>
              <a:off x="2431601" y="9517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2" name="Shape 1824"/>
            <p:cNvSpPr/>
            <p:nvPr/>
          </p:nvSpPr>
          <p:spPr>
            <a:xfrm>
              <a:off x="2431601" y="9517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3" name="Shape 1825"/>
            <p:cNvSpPr/>
            <p:nvPr/>
          </p:nvSpPr>
          <p:spPr>
            <a:xfrm>
              <a:off x="2422025" y="1395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4" name="Shape 1826"/>
            <p:cNvSpPr/>
            <p:nvPr/>
          </p:nvSpPr>
          <p:spPr>
            <a:xfrm>
              <a:off x="2422025" y="1395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5" name="Shape 1827"/>
            <p:cNvSpPr/>
            <p:nvPr/>
          </p:nvSpPr>
          <p:spPr>
            <a:xfrm>
              <a:off x="2420525" y="18558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6" name="Shape 1828"/>
            <p:cNvSpPr/>
            <p:nvPr/>
          </p:nvSpPr>
          <p:spPr>
            <a:xfrm>
              <a:off x="2420525" y="18558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7" name="Shape 1829"/>
            <p:cNvSpPr/>
            <p:nvPr/>
          </p:nvSpPr>
          <p:spPr>
            <a:xfrm>
              <a:off x="2419050" y="2259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8" name="Shape 1830"/>
            <p:cNvSpPr/>
            <p:nvPr/>
          </p:nvSpPr>
          <p:spPr>
            <a:xfrm>
              <a:off x="2419050" y="2259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9" name="Shape 1831"/>
            <p:cNvSpPr/>
            <p:nvPr/>
          </p:nvSpPr>
          <p:spPr>
            <a:xfrm>
              <a:off x="2592100" y="7639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0" name="Shape 1832"/>
            <p:cNvSpPr/>
            <p:nvPr/>
          </p:nvSpPr>
          <p:spPr>
            <a:xfrm>
              <a:off x="2592100" y="7639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1" name="Shape 1833"/>
            <p:cNvSpPr/>
            <p:nvPr/>
          </p:nvSpPr>
          <p:spPr>
            <a:xfrm>
              <a:off x="2582525" y="12079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2" name="Shape 1834"/>
            <p:cNvSpPr/>
            <p:nvPr/>
          </p:nvSpPr>
          <p:spPr>
            <a:xfrm>
              <a:off x="2582525" y="12079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3" name="Shape 1835"/>
            <p:cNvSpPr/>
            <p:nvPr/>
          </p:nvSpPr>
          <p:spPr>
            <a:xfrm>
              <a:off x="2581026" y="16680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4" name="Shape 1836"/>
            <p:cNvSpPr/>
            <p:nvPr/>
          </p:nvSpPr>
          <p:spPr>
            <a:xfrm>
              <a:off x="2581026" y="16680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5" name="Shape 1837"/>
            <p:cNvSpPr/>
            <p:nvPr/>
          </p:nvSpPr>
          <p:spPr>
            <a:xfrm>
              <a:off x="2579550" y="20715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6" name="Shape 1838"/>
            <p:cNvSpPr/>
            <p:nvPr/>
          </p:nvSpPr>
          <p:spPr>
            <a:xfrm>
              <a:off x="2579550" y="20715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4422950" y="2400175"/>
            <a:ext cx="1773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Dimensions = 2</a:t>
            </a:r>
            <a:endParaRPr lang="en-US" sz="2000" dirty="0" smtClean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ru-RU" sz="20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Points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 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4</a:t>
            </a:r>
            <a:r>
              <a:rPr lang="en-US" sz="2000" baseline="30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2</a:t>
            </a:r>
            <a:endParaRPr lang="ru-RU" sz="2000" baseline="300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Прямоугольник 168"/>
          <p:cNvSpPr/>
          <p:nvPr/>
        </p:nvSpPr>
        <p:spPr>
          <a:xfrm>
            <a:off x="1125553" y="3457810"/>
            <a:ext cx="1773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Dimensions = 1</a:t>
            </a:r>
            <a:endParaRPr lang="en-US" sz="2000" dirty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ru-RU" sz="20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Points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 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4</a:t>
            </a:r>
            <a:endParaRPr lang="ru-RU" sz="1600" baseline="300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Прямоугольник 169"/>
          <p:cNvSpPr/>
          <p:nvPr/>
        </p:nvSpPr>
        <p:spPr>
          <a:xfrm>
            <a:off x="8991489" y="1568786"/>
            <a:ext cx="1773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Dimensions = 3</a:t>
            </a:r>
            <a:endParaRPr lang="en-US" sz="2000" dirty="0" smtClean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ru-RU" sz="20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Points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 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4</a:t>
            </a:r>
            <a:r>
              <a:rPr lang="en-US" sz="2000" baseline="30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sz="2000" baseline="300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78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Nearest Neighbor Search (ANNS)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363956"/>
              </p:ext>
            </p:extLst>
          </p:nvPr>
        </p:nvGraphicFramePr>
        <p:xfrm>
          <a:off x="2233777" y="2651314"/>
          <a:ext cx="3315941" cy="3497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Visio" r:id="rId3" imgW="3530911" imgH="3710880" progId="Visio.Drawing.11">
                  <p:embed/>
                </p:oleObj>
              </mc:Choice>
              <mc:Fallback>
                <p:oleObj name="Visio" r:id="rId3" imgW="3530911" imgH="3710880" progId="Visio.Drawing.11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777" y="2651314"/>
                        <a:ext cx="3315941" cy="34971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058231"/>
              </p:ext>
            </p:extLst>
          </p:nvPr>
        </p:nvGraphicFramePr>
        <p:xfrm>
          <a:off x="6096000" y="2511293"/>
          <a:ext cx="3584966" cy="377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Visio" r:id="rId5" imgW="3530911" imgH="3710880" progId="Visio.Drawing.11">
                  <p:embed/>
                </p:oleObj>
              </mc:Choice>
              <mc:Fallback>
                <p:oleObj name="Visio" r:id="rId5" imgW="3530911" imgH="3710880" progId="Visio.Drawing.11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511293"/>
                        <a:ext cx="3584966" cy="37772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838200" y="1541224"/>
            <a:ext cx="80867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Hierarchical </a:t>
            </a:r>
            <a:r>
              <a:rPr lang="en-US" sz="2400" dirty="0"/>
              <a:t>Navigable Small </a:t>
            </a:r>
            <a:r>
              <a:rPr lang="en-US" sz="2400" dirty="0" smtClean="0"/>
              <a:t>World (HNSW) – state of the art algorithm for ANNS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2586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4762" y="562094"/>
            <a:ext cx="5778731" cy="6931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Detection and instance segmentation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2" y="1321723"/>
            <a:ext cx="5579533" cy="37138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57" y="1321723"/>
            <a:ext cx="5002647" cy="37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Nearest Neighbor Search (ANNS)</a:t>
            </a:r>
            <a:endParaRPr lang="ru-RU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87762" y="26185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390715"/>
              </p:ext>
            </p:extLst>
          </p:nvPr>
        </p:nvGraphicFramePr>
        <p:xfrm>
          <a:off x="8127024" y="1705561"/>
          <a:ext cx="3355731" cy="2774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r:id="rId3" imgW="2976978" imgH="2462209" progId="Origin50.Graph">
                  <p:embed/>
                </p:oleObj>
              </mc:Choice>
              <mc:Fallback>
                <p:oleObj r:id="rId3" imgW="2976978" imgH="2462209" progId="Origin50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7024" y="1705561"/>
                        <a:ext cx="3355731" cy="27749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38200" y="27153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442318"/>
              </p:ext>
            </p:extLst>
          </p:nvPr>
        </p:nvGraphicFramePr>
        <p:xfrm>
          <a:off x="838200" y="1748210"/>
          <a:ext cx="3259020" cy="267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r:id="rId5" imgW="3116682" imgH="2543312" progId="Origin50.Graph">
                  <p:embed/>
                </p:oleObj>
              </mc:Choice>
              <mc:Fallback>
                <p:oleObj r:id="rId5" imgW="3116682" imgH="2543312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48210"/>
                        <a:ext cx="3259020" cy="26793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838201" y="4686271"/>
            <a:ext cx="3259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number of distance computations</a:t>
            </a:r>
            <a:endParaRPr lang="ru-RU" dirty="0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4510454" y="27153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619633"/>
              </p:ext>
            </p:extLst>
          </p:nvPr>
        </p:nvGraphicFramePr>
        <p:xfrm>
          <a:off x="4710115" y="1696037"/>
          <a:ext cx="3344975" cy="27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r:id="rId7" imgW="2963639" imgH="2461507" progId="Origin50.Graph">
                  <p:embed/>
                </p:oleObj>
              </mc:Choice>
              <mc:Fallback>
                <p:oleObj r:id="rId7" imgW="2963639" imgH="2461507" progId="Origin50.Grap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0115" y="1696037"/>
                        <a:ext cx="3344975" cy="2785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Прямоугольник 18"/>
          <p:cNvSpPr/>
          <p:nvPr/>
        </p:nvSpPr>
        <p:spPr>
          <a:xfrm>
            <a:off x="5122980" y="4686271"/>
            <a:ext cx="6230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Hierarchical NSW with open source implementations 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464669" y="5952394"/>
            <a:ext cx="4299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</a:t>
            </a: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arxiv.org/abs/1603.09320</a:t>
            </a:r>
            <a:endParaRPr lang="en-US" sz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>
                <a:hlinkClick r:id="rId10"/>
              </a:rPr>
              <a:t>https://github.com/yurymalkov/hnsw</a:t>
            </a:r>
            <a:endParaRPr lang="en-US" sz="1200" dirty="0" smtClean="0">
              <a:hlinkClick r:id="rId10"/>
            </a:endParaRPr>
          </a:p>
          <a:p>
            <a:r>
              <a:rPr lang="en-US" sz="1200" dirty="0" smtClean="0">
                <a:hlinkClick r:id="rId10"/>
              </a:rPr>
              <a:t>https</a:t>
            </a:r>
            <a:r>
              <a:rPr lang="en-US" sz="1200" dirty="0">
                <a:hlinkClick r:id="rId10"/>
              </a:rPr>
              <a:t>://</a:t>
            </a:r>
            <a:r>
              <a:rPr lang="en-US" sz="1200" dirty="0" smtClean="0">
                <a:hlinkClick r:id="rId10"/>
              </a:rPr>
              <a:t>github.com/erikbern/ann-benchmarks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526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Neighbors: Summary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690688"/>
            <a:ext cx="1025769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In </a:t>
            </a:r>
            <a:r>
              <a:rPr lang="en-US" sz="2400" b="1" dirty="0">
                <a:solidFill>
                  <a:srgbClr val="000000"/>
                </a:solidFill>
              </a:rPr>
              <a:t>Image classification </a:t>
            </a:r>
            <a:r>
              <a:rPr lang="en-US" sz="2400" dirty="0">
                <a:solidFill>
                  <a:srgbClr val="000000"/>
                </a:solidFill>
              </a:rPr>
              <a:t>we start with a </a:t>
            </a:r>
            <a:r>
              <a:rPr lang="en-US" sz="2400" b="1" dirty="0">
                <a:solidFill>
                  <a:srgbClr val="000000"/>
                </a:solidFill>
              </a:rPr>
              <a:t>training set </a:t>
            </a:r>
            <a:r>
              <a:rPr lang="en-US" sz="2400" dirty="0">
                <a:solidFill>
                  <a:srgbClr val="000000"/>
                </a:solidFill>
              </a:rPr>
              <a:t>of images and labels, </a:t>
            </a:r>
            <a:r>
              <a:rPr lang="en-US" sz="2400" dirty="0" smtClean="0">
                <a:solidFill>
                  <a:srgbClr val="000000"/>
                </a:solidFill>
              </a:rPr>
              <a:t>and must </a:t>
            </a:r>
            <a:r>
              <a:rPr lang="en-US" sz="2400" dirty="0">
                <a:solidFill>
                  <a:srgbClr val="000000"/>
                </a:solidFill>
              </a:rPr>
              <a:t>predict labels on the </a:t>
            </a:r>
            <a:r>
              <a:rPr lang="en-US" sz="2400" b="1" dirty="0">
                <a:solidFill>
                  <a:srgbClr val="000000"/>
                </a:solidFill>
              </a:rPr>
              <a:t>test </a:t>
            </a:r>
            <a:r>
              <a:rPr lang="en-US" sz="2400" b="1" dirty="0" smtClean="0">
                <a:solidFill>
                  <a:srgbClr val="000000"/>
                </a:solidFill>
              </a:rPr>
              <a:t>set</a:t>
            </a:r>
          </a:p>
          <a:p>
            <a:endParaRPr lang="en-US" sz="2400" b="1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rgbClr val="000000"/>
                </a:solidFill>
              </a:rPr>
              <a:t>K-Nearest Neighbors </a:t>
            </a:r>
            <a:r>
              <a:rPr lang="en-US" sz="2400" dirty="0">
                <a:solidFill>
                  <a:srgbClr val="000000"/>
                </a:solidFill>
              </a:rPr>
              <a:t>classifier predicts labels based on nearest </a:t>
            </a:r>
            <a:r>
              <a:rPr lang="en-US" sz="2400" dirty="0" smtClean="0">
                <a:solidFill>
                  <a:srgbClr val="000000"/>
                </a:solidFill>
              </a:rPr>
              <a:t>training examples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Distance metric and </a:t>
            </a:r>
            <a:r>
              <a:rPr lang="en-US" sz="2400" i="1" dirty="0">
                <a:solidFill>
                  <a:srgbClr val="000000"/>
                </a:solidFill>
              </a:rPr>
              <a:t>K</a:t>
            </a:r>
            <a:r>
              <a:rPr lang="en-US" sz="2400" dirty="0">
                <a:solidFill>
                  <a:srgbClr val="000000"/>
                </a:solidFill>
              </a:rPr>
              <a:t> are </a:t>
            </a:r>
            <a:r>
              <a:rPr lang="en-US" sz="2400" b="1" dirty="0" err="1" smtClean="0">
                <a:solidFill>
                  <a:srgbClr val="000000"/>
                </a:solidFill>
              </a:rPr>
              <a:t>hyperparameters</a:t>
            </a:r>
            <a:endParaRPr lang="en-US" sz="2400" b="1" dirty="0" smtClean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Choose </a:t>
            </a:r>
            <a:r>
              <a:rPr lang="en-US" sz="2400" dirty="0" err="1">
                <a:solidFill>
                  <a:srgbClr val="000000"/>
                </a:solidFill>
              </a:rPr>
              <a:t>hyperparameters</a:t>
            </a:r>
            <a:r>
              <a:rPr lang="en-US" sz="2400" dirty="0">
                <a:solidFill>
                  <a:srgbClr val="000000"/>
                </a:solidFill>
              </a:rPr>
              <a:t> using the </a:t>
            </a:r>
            <a:r>
              <a:rPr lang="en-US" sz="2400" b="1" dirty="0">
                <a:solidFill>
                  <a:srgbClr val="000000"/>
                </a:solidFill>
              </a:rPr>
              <a:t>validation set</a:t>
            </a:r>
            <a:r>
              <a:rPr lang="en-US" sz="2400" dirty="0">
                <a:solidFill>
                  <a:srgbClr val="000000"/>
                </a:solidFill>
              </a:rPr>
              <a:t>; only run on the test set once </a:t>
            </a:r>
            <a:r>
              <a:rPr lang="en-US" sz="2400" dirty="0" smtClean="0">
                <a:solidFill>
                  <a:srgbClr val="000000"/>
                </a:solidFill>
              </a:rPr>
              <a:t>at the </a:t>
            </a:r>
            <a:r>
              <a:rPr lang="en-US" sz="2400" dirty="0">
                <a:solidFill>
                  <a:srgbClr val="000000"/>
                </a:solidFill>
              </a:rPr>
              <a:t>very end!</a:t>
            </a:r>
          </a:p>
          <a:p>
            <a:r>
              <a:rPr lang="ru-RU" sz="2400" dirty="0">
                <a:solidFill>
                  <a:srgbClr val="FFFFFF"/>
                </a:solidFill>
              </a:rPr>
              <a:t>45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731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9619"/>
          </a:xfrm>
        </p:spPr>
        <p:txBody>
          <a:bodyPr/>
          <a:lstStyle/>
          <a:p>
            <a:r>
              <a:rPr lang="en-US" b="1" dirty="0" smtClean="0"/>
              <a:t>Stanford courses (in English)</a:t>
            </a:r>
            <a:br>
              <a:rPr lang="en-US" b="1" dirty="0" smtClean="0"/>
            </a:br>
            <a:r>
              <a:rPr lang="en-US" sz="2400" dirty="0" smtClean="0"/>
              <a:t>CS231n: Convolutional Neural Networks for Visual Recognition</a:t>
            </a:r>
            <a:br>
              <a:rPr lang="en-US" sz="2400" dirty="0" smtClean="0"/>
            </a:br>
            <a:r>
              <a:rPr lang="en-US" sz="2000" dirty="0" smtClean="0">
                <a:hlinkClick r:id="rId2"/>
              </a:rPr>
              <a:t>http://cs231n.stanford.edu/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Video lectures</a:t>
            </a:r>
            <a:r>
              <a:rPr lang="ru-RU" sz="2400" dirty="0" smtClean="0"/>
              <a:t> (2016)</a:t>
            </a:r>
            <a:r>
              <a:rPr lang="en-US" sz="2400" dirty="0" smtClean="0"/>
              <a:t> </a:t>
            </a:r>
            <a:r>
              <a:rPr lang="en-US" sz="2000" dirty="0" smtClean="0">
                <a:hlinkClick r:id="rId3"/>
              </a:rPr>
              <a:t>https://www.youtube.com/playlist?list=PLkt2uSq6rBVctENoVBg1TpCC7OQi31AlC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en-US" sz="2400" dirty="0" smtClean="0"/>
              <a:t>CS224d: Deep Learning for Natural Language Processing</a:t>
            </a:r>
            <a:br>
              <a:rPr lang="en-US" sz="2400" dirty="0" smtClean="0"/>
            </a:br>
            <a:r>
              <a:rPr lang="en-US" sz="2000" dirty="0" smtClean="0">
                <a:hlinkClick r:id="rId4"/>
              </a:rPr>
              <a:t>http://cs224d.stanford.edu/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en-US" sz="2400" dirty="0" smtClean="0"/>
              <a:t>Video lectures</a:t>
            </a:r>
            <a:r>
              <a:rPr lang="ru-RU" sz="2400" dirty="0" smtClean="0"/>
              <a:t> (2017)</a:t>
            </a:r>
            <a:br>
              <a:rPr lang="ru-RU" sz="2400" dirty="0" smtClean="0"/>
            </a:br>
            <a:r>
              <a:rPr lang="en-US" sz="2000" dirty="0" smtClean="0">
                <a:hlinkClick r:id="rId5"/>
              </a:rPr>
              <a:t>https://www.youtube.com/watch?v=OQQ-W_63UgQ&amp;list=PL3FW7Lu3i5Jsnh1rnUwq_TcylNr7EkRe6</a:t>
            </a:r>
            <a:endParaRPr lang="ru-RU" sz="2000" dirty="0" smtClean="0"/>
          </a:p>
          <a:p>
            <a:r>
              <a:rPr lang="en-US" b="1" dirty="0" smtClean="0"/>
              <a:t>Articles and blogs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arxiv.org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medium.com</a:t>
            </a:r>
            <a:endParaRPr lang="ru-RU" b="1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3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Anaconda3 with python 3.5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PyCharm</a:t>
            </a:r>
            <a:r>
              <a:rPr lang="en-US" dirty="0" smtClean="0"/>
              <a:t> – python IDE</a:t>
            </a:r>
          </a:p>
          <a:p>
            <a:r>
              <a:rPr lang="en-US" dirty="0"/>
              <a:t> </a:t>
            </a:r>
            <a:r>
              <a:rPr lang="en-US" dirty="0" smtClean="0"/>
              <a:t>Get </a:t>
            </a:r>
            <a:r>
              <a:rPr lang="en-US" dirty="0"/>
              <a:t>started with Python</a:t>
            </a:r>
            <a:endParaRPr lang="en-US" dirty="0" smtClean="0"/>
          </a:p>
          <a:p>
            <a:r>
              <a:rPr lang="en-US" dirty="0" smtClean="0"/>
              <a:t>Take a look at the CS231n assignment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://cs231n.github.io/assignments2017/assignment1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Do k-Nearest </a:t>
            </a:r>
            <a:r>
              <a:rPr lang="en-US" dirty="0"/>
              <a:t>Neighbor classifier task</a:t>
            </a:r>
            <a:br>
              <a:rPr lang="en-US" dirty="0"/>
            </a:br>
            <a:r>
              <a:rPr lang="en-US" dirty="0" err="1"/>
              <a:t>knn.ipynb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29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O3pzT-sUb77AsW645W-sqyaBHuXyS5YmQZ3b3mIVQw-WbmQP5A0d62HBXfT5wXGakx2rcTnEsvGiLwt7cV8yA_PwxVXwPGSIcoG0qhGh_OUqAzFn07-Ui1qUg-RcxuxbRyKYdB0-Az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22" y="1265426"/>
            <a:ext cx="3488825" cy="26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21822" y="559326"/>
            <a:ext cx="4407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Optical </a:t>
            </a:r>
            <a:r>
              <a:rPr lang="en-US" sz="2800" dirty="0"/>
              <a:t>character recognition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42031" y="2535382"/>
            <a:ext cx="742488" cy="4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2" y="4142036"/>
            <a:ext cx="4646814" cy="261844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824501" y="2096723"/>
            <a:ext cx="2945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Action recognition</a:t>
            </a:r>
            <a:endParaRPr lang="en-US" sz="2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01" y="2865961"/>
            <a:ext cx="38862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1822" y="559326"/>
            <a:ext cx="3055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Speech recognition</a:t>
            </a:r>
            <a:endParaRPr lang="en-US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8" y="1646624"/>
            <a:ext cx="3620032" cy="20152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4218" y="1123403"/>
            <a:ext cx="1566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Apple Siri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281952" y="1126176"/>
            <a:ext cx="2646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Google assistant</a:t>
            </a: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42956" y="3896119"/>
            <a:ext cx="1574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Chat bots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244082" y="1123403"/>
            <a:ext cx="2829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Microsoft Cortana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52" y="1646623"/>
            <a:ext cx="3656705" cy="202383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59" y="1646623"/>
            <a:ext cx="3676165" cy="202383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522" y="4506377"/>
            <a:ext cx="2965564" cy="222417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" y="4506377"/>
            <a:ext cx="3904747" cy="2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 of Deep learning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671560" cy="40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48641"/>
            <a:ext cx="5592745" cy="3218136"/>
          </a:xfrm>
        </p:spPr>
        <p:txBody>
          <a:bodyPr>
            <a:noAutofit/>
          </a:bodyPr>
          <a:lstStyle/>
          <a:p>
            <a:r>
              <a:rPr lang="en-US" sz="2400" dirty="0" smtClean="0"/>
              <a:t>1943 – First artificial neuron (Threshold Logic Unit) proposed by  Warren McCulloch and Walter Pitts</a:t>
            </a:r>
          </a:p>
          <a:p>
            <a:r>
              <a:rPr lang="en-US" sz="2400" dirty="0" smtClean="0"/>
              <a:t>1957 </a:t>
            </a:r>
            <a:r>
              <a:rPr lang="en-US" sz="2400" dirty="0"/>
              <a:t>– Perceptron algorithm </a:t>
            </a:r>
            <a:r>
              <a:rPr lang="en-US" sz="2400" dirty="0" smtClean="0"/>
              <a:t>for pattern recognition. </a:t>
            </a:r>
            <a:r>
              <a:rPr lang="en-US" sz="2400" dirty="0"/>
              <a:t>Learning was </a:t>
            </a:r>
            <a:r>
              <a:rPr lang="en-US" sz="2400" dirty="0" smtClean="0"/>
              <a:t>performed </a:t>
            </a:r>
            <a:r>
              <a:rPr lang="en-US" sz="2400" dirty="0"/>
              <a:t>using simple addition and subtraction. Developed by Frank Rosenblatt</a:t>
            </a:r>
            <a:r>
              <a:rPr lang="en-US" sz="2400" dirty="0" smtClean="0"/>
              <a:t>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80" y="548640"/>
            <a:ext cx="2796873" cy="344523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229980" y="4334071"/>
            <a:ext cx="57139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Mark I Perceptron machine for image </a:t>
            </a:r>
            <a:r>
              <a:rPr lang="en-US" dirty="0" smtClean="0"/>
              <a:t>recognition – </a:t>
            </a:r>
            <a:r>
              <a:rPr lang="en-US" dirty="0"/>
              <a:t>the first implementation of the perceptron algorithm.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machine was connected to a camera that used 20×20 cadmium sulfide photocells to produce a 400-pixel image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Recognized letters </a:t>
            </a:r>
            <a:r>
              <a:rPr lang="en-US" dirty="0"/>
              <a:t>of the </a:t>
            </a:r>
            <a:r>
              <a:rPr lang="en-US" dirty="0" smtClean="0"/>
              <a:t>alphabet.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612" y="548640"/>
            <a:ext cx="2749110" cy="34452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6777"/>
            <a:ext cx="5223831" cy="261191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38200" y="3228436"/>
            <a:ext cx="2367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Single-layer perceptron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55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1246</Words>
  <Application>Microsoft Office PowerPoint</Application>
  <PresentationFormat>Широкоэкранный</PresentationFormat>
  <Paragraphs>294</Paragraphs>
  <Slides>53</Slides>
  <Notes>10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53</vt:i4>
      </vt:variant>
    </vt:vector>
  </HeadingPairs>
  <TitlesOfParts>
    <vt:vector size="63" baseType="lpstr">
      <vt:lpstr>Angsana New</vt:lpstr>
      <vt:lpstr>Arial</vt:lpstr>
      <vt:lpstr>Arial Black</vt:lpstr>
      <vt:lpstr>Calibri</vt:lpstr>
      <vt:lpstr>Calibri Light</vt:lpstr>
      <vt:lpstr>Cambria Math</vt:lpstr>
      <vt:lpstr>Times New Roman</vt:lpstr>
      <vt:lpstr>Тема Office</vt:lpstr>
      <vt:lpstr>Visio</vt:lpstr>
      <vt:lpstr>Origin50.Graph</vt:lpstr>
      <vt:lpstr>Deep learning and Computer vision</vt:lpstr>
      <vt:lpstr>Lecture 1: Introduction Image classification basics</vt:lpstr>
      <vt:lpstr>Deep learning applications</vt:lpstr>
      <vt:lpstr>Презентация PowerPoint</vt:lpstr>
      <vt:lpstr>Презентация PowerPoint</vt:lpstr>
      <vt:lpstr>Презентация PowerPoint</vt:lpstr>
      <vt:lpstr>Презентация PowerPoint</vt:lpstr>
      <vt:lpstr>History of Deep learning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What we will use</vt:lpstr>
      <vt:lpstr>Image classification</vt:lpstr>
      <vt:lpstr>The problem: semantic gap</vt:lpstr>
      <vt:lpstr>Challenges: Viewpoint variation</vt:lpstr>
      <vt:lpstr>Challenges: Illumination</vt:lpstr>
      <vt:lpstr>Challenges: Deformation</vt:lpstr>
      <vt:lpstr>Challenges: Occlusion</vt:lpstr>
      <vt:lpstr>Challenges: Background Clutter</vt:lpstr>
      <vt:lpstr>Challenges: Intraclass variation</vt:lpstr>
      <vt:lpstr>Image classifier</vt:lpstr>
      <vt:lpstr>First classifier: Nearest Neighbor</vt:lpstr>
      <vt:lpstr>Example Dataset: CIFAR10</vt:lpstr>
      <vt:lpstr>Distance Metric to compare images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K-Nearest Neighbors</vt:lpstr>
      <vt:lpstr>What does this look like?</vt:lpstr>
      <vt:lpstr>What does this look like?</vt:lpstr>
      <vt:lpstr>K-Nearest Neighbors: Demo Time</vt:lpstr>
      <vt:lpstr>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k-Nearest Neighbor on images never used.</vt:lpstr>
      <vt:lpstr>k-Nearest Neighbor on images never used.</vt:lpstr>
      <vt:lpstr>Approximate Nearest Neighbor Search (ANNS)</vt:lpstr>
      <vt:lpstr>Approximate Nearest Neighbor Search (ANNS)</vt:lpstr>
      <vt:lpstr>K-Nearest Neighbors: Summary</vt:lpstr>
      <vt:lpstr>References</vt:lpstr>
      <vt:lpstr>Assignments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Computer vision</dc:title>
  <dc:creator>dyashuni</dc:creator>
  <cp:lastModifiedBy>dyashuni</cp:lastModifiedBy>
  <cp:revision>85</cp:revision>
  <dcterms:created xsi:type="dcterms:W3CDTF">2017-07-14T19:48:44Z</dcterms:created>
  <dcterms:modified xsi:type="dcterms:W3CDTF">2017-07-25T19:10:19Z</dcterms:modified>
</cp:coreProperties>
</file>